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1903" r:id="rId5"/>
    <p:sldId id="1902" r:id="rId6"/>
    <p:sldId id="1934" r:id="rId7"/>
    <p:sldId id="1936" r:id="rId8"/>
    <p:sldId id="1942" r:id="rId9"/>
    <p:sldId id="1940" r:id="rId10"/>
    <p:sldId id="1939" r:id="rId11"/>
    <p:sldId id="1944" r:id="rId12"/>
    <p:sldId id="1997" r:id="rId13"/>
    <p:sldId id="1946" r:id="rId14"/>
    <p:sldId id="1998" r:id="rId15"/>
    <p:sldId id="1948" r:id="rId16"/>
    <p:sldId id="1977" r:id="rId17"/>
    <p:sldId id="1972" r:id="rId18"/>
    <p:sldId id="1966" r:id="rId19"/>
    <p:sldId id="1978" r:id="rId20"/>
    <p:sldId id="1968" r:id="rId21"/>
    <p:sldId id="1969" r:id="rId22"/>
    <p:sldId id="1970" r:id="rId23"/>
    <p:sldId id="1971" r:id="rId24"/>
    <p:sldId id="1973" r:id="rId25"/>
    <p:sldId id="1974" r:id="rId26"/>
    <p:sldId id="1975" r:id="rId27"/>
    <p:sldId id="1979" r:id="rId28"/>
    <p:sldId id="1980" r:id="rId29"/>
    <p:sldId id="1981" r:id="rId30"/>
    <p:sldId id="1984" r:id="rId31"/>
    <p:sldId id="1988" r:id="rId32"/>
    <p:sldId id="1963" r:id="rId33"/>
    <p:sldId id="1982" r:id="rId34"/>
    <p:sldId id="1983" r:id="rId35"/>
    <p:sldId id="1985" r:id="rId36"/>
    <p:sldId id="1986" r:id="rId37"/>
    <p:sldId id="1990" r:id="rId38"/>
    <p:sldId id="1989" r:id="rId39"/>
    <p:sldId id="1991" r:id="rId40"/>
    <p:sldId id="1992" r:id="rId41"/>
    <p:sldId id="1993" r:id="rId42"/>
    <p:sldId id="1994" r:id="rId43"/>
    <p:sldId id="1995" r:id="rId44"/>
    <p:sldId id="1996" r:id="rId45"/>
    <p:sldId id="1932" r:id="rId46"/>
    <p:sldId id="1868" r:id="rId47"/>
    <p:sldId id="289" r:id="rId48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343220-D39C-2832-D875-EDD48B5ED051}" name="Leila Pilliard" initials="LP" userId="S::LPilliard@eiti.org::22dc6cf7-23f1-4fb6-bfda-23a269820100" providerId="AD"/>
  <p188:author id="{1BC7106B-A6FB-322B-CC1E-B9BCDB3632D4}" name="Christina Berger" initials="CB" userId="S::CBerger@eiti.org::e886b5bb-a43f-4742-956f-cfabc91a56dd" providerId="AD"/>
  <p188:author id="{63EE70CC-A9DD-3A63-F4E6-F3774B36758D}" name="Christina Berger" initials="CB" userId="S::cberger@eiti.org::e886b5bb-a43f-4742-956f-cfabc91a56dd" providerId="AD"/>
  <p188:author id="{57315ACE-87CD-A4F6-7279-C3A8273BB71E}" name="Leila Pilliard" initials="LP" userId="S::lpilliard@eiti.org::22dc6cf7-23f1-4fb6-bfda-23a2698201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BD"/>
    <a:srgbClr val="002157"/>
    <a:srgbClr val="0090BF"/>
    <a:srgbClr val="89AA2E"/>
    <a:srgbClr val="FFFFFF"/>
    <a:srgbClr val="EBEBEB"/>
    <a:srgbClr val="929292"/>
    <a:srgbClr val="00C3F0"/>
    <a:srgbClr val="797979"/>
    <a:srgbClr val="2C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E6E42-A0B3-094C-9CF1-AFFB47477237}" v="5" dt="2024-05-28T15:10:46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844" autoAdjust="0"/>
  </p:normalViewPr>
  <p:slideViewPr>
    <p:cSldViewPr snapToGrid="0">
      <p:cViewPr varScale="1">
        <p:scale>
          <a:sx n="113" d="100"/>
          <a:sy n="113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7F45FF-B50E-BC64-5543-B4EE6A6D8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3940EF-6D6E-C37C-8B43-21B2611B0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FF2F-92CD-9644-8092-FB04B2C2819D}" type="datetimeFigureOut">
              <a:rPr lang="en-US" smtClean="0"/>
              <a:t>5/28/24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17E65-1532-701D-E7BA-F153DAC53A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2C5C3-9E4F-363F-6FDF-0741E74AA8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9B0C6-90D5-4E4D-9246-DF4C28773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40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211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812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3"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22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382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x-non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696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3540" marR="0" lvl="0" indent="-3835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84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907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resultados y los planes de trabajo orientados a asuntos específicos harán que las partes interesadas vuelvan a involucrarse y fortalecerá su participación, además de contribuir activamente a las cuestiones de debate público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22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700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28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66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94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571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179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138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751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871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361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34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485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045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04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483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462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4590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071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5314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63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746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52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9151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048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23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758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x-none" sz="1800">
              <a:effectLst/>
              <a:latin typeface="Franklin Gothic Book" panose="020B0503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23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80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445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77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730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88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9422B-E2B9-27E3-417C-84BBFAB8C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734" y="-1"/>
            <a:ext cx="10578006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>
                  <a:alpha val="84551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0" i="0" kern="1200" noProof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the good governance of oil, gas and mineral resources.</a:t>
            </a:r>
            <a:endParaRPr lang="en-GB" sz="2000" b="0" i="0" noProof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034F08-2E77-80DA-F88B-7E29D02A908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3322B-25E7-12B3-4115-D3911DCB2E14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A1D9AF-53FD-A902-F732-559BB70A7A56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F62103-F0E3-F7FE-4CE7-B3AAF1709C64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4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rgbClr val="89A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8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5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6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8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7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4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1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55045F-EFB2-836C-297B-03B00235D5C5}"/>
              </a:ext>
            </a:extLst>
          </p:cNvPr>
          <p:cNvSpPr/>
          <p:nvPr userDrawn="1"/>
        </p:nvSpPr>
        <p:spPr>
          <a:xfrm>
            <a:off x="514350" y="2604654"/>
            <a:ext cx="11780521" cy="3681846"/>
          </a:xfrm>
          <a:prstGeom prst="rect">
            <a:avLst/>
          </a:prstGeom>
          <a:solidFill>
            <a:schemeClr val="tx2">
              <a:alpha val="103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537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677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E7143A-B793-7DDA-0651-B76AFCA19F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5677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CB711-1DC6-98C2-0238-8C8C8AEDB3AE}"/>
              </a:ext>
            </a:extLst>
          </p:cNvPr>
          <p:cNvSpPr/>
          <p:nvPr userDrawn="1"/>
        </p:nvSpPr>
        <p:spPr>
          <a:xfrm>
            <a:off x="525780" y="2604654"/>
            <a:ext cx="11769091" cy="3669146"/>
          </a:xfrm>
          <a:prstGeom prst="rect">
            <a:avLst/>
          </a:prstGeom>
          <a:solidFill>
            <a:schemeClr val="bg1">
              <a:alpha val="103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E7143A-B793-7DDA-0651-B76AFCA19F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 study 2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CB711-1DC6-98C2-0238-8C8C8AEDB3AE}"/>
              </a:ext>
            </a:extLst>
          </p:cNvPr>
          <p:cNvSpPr/>
          <p:nvPr userDrawn="1"/>
        </p:nvSpPr>
        <p:spPr>
          <a:xfrm>
            <a:off x="525780" y="2604654"/>
            <a:ext cx="11769091" cy="3669146"/>
          </a:xfrm>
          <a:prstGeom prst="rect">
            <a:avLst/>
          </a:prstGeom>
          <a:solidFill>
            <a:schemeClr val="bg1">
              <a:alpha val="103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E7143A-B793-7DDA-0651-B76AFCA19F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3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EEFD6A-810A-D460-768B-4FED3655FC13}"/>
              </a:ext>
            </a:extLst>
          </p:cNvPr>
          <p:cNvSpPr/>
          <p:nvPr userDrawn="1"/>
        </p:nvSpPr>
        <p:spPr>
          <a:xfrm>
            <a:off x="537211" y="2604654"/>
            <a:ext cx="11647170" cy="3669146"/>
          </a:xfrm>
          <a:prstGeom prst="rect">
            <a:avLst/>
          </a:prstGeom>
          <a:solidFill>
            <a:schemeClr val="accent4">
              <a:alpha val="1517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9ADFD3D-709D-3C6D-B6D2-BF3B4953B9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D257F25-3877-5299-45E1-AD22AAB37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B5C1DA5-7D99-5DB2-1C90-19F4873739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4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969DD-5FC0-D01B-75F1-8B12920E4FAE}"/>
              </a:ext>
            </a:extLst>
          </p:cNvPr>
          <p:cNvSpPr/>
          <p:nvPr userDrawn="1"/>
        </p:nvSpPr>
        <p:spPr>
          <a:xfrm>
            <a:off x="502920" y="2604654"/>
            <a:ext cx="11780521" cy="3669146"/>
          </a:xfrm>
          <a:prstGeom prst="rect">
            <a:avLst/>
          </a:prstGeom>
          <a:solidFill>
            <a:srgbClr val="89AA2E">
              <a:alpha val="146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rgbClr val="89A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F11A082-619D-EB64-900D-4110F9049C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3E6DC4F-E4A7-D315-F65A-C09013E6F4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B0D5938-2FE3-ABA0-EB64-10EFF8B374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9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5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31B4A3-51DD-5CA0-57CF-8832F9B29735}"/>
              </a:ext>
            </a:extLst>
          </p:cNvPr>
          <p:cNvSpPr/>
          <p:nvPr userDrawn="1"/>
        </p:nvSpPr>
        <p:spPr>
          <a:xfrm>
            <a:off x="514350" y="2604654"/>
            <a:ext cx="11780521" cy="3669146"/>
          </a:xfrm>
          <a:prstGeom prst="rect">
            <a:avLst/>
          </a:prstGeom>
          <a:solidFill>
            <a:schemeClr val="accent5">
              <a:alpha val="1467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A969DD-5FC0-D01B-75F1-8B12920E4FAE}"/>
              </a:ext>
            </a:extLst>
          </p:cNvPr>
          <p:cNvSpPr/>
          <p:nvPr userDrawn="1"/>
        </p:nvSpPr>
        <p:spPr>
          <a:xfrm>
            <a:off x="636493" y="2604654"/>
            <a:ext cx="11555508" cy="3669146"/>
          </a:xfrm>
          <a:prstGeom prst="rect">
            <a:avLst/>
          </a:prstGeom>
          <a:solidFill>
            <a:schemeClr val="accent5">
              <a:lumMod val="20000"/>
              <a:lumOff val="80000"/>
              <a:alpha val="885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040537D-D52B-AA54-B550-D4F09A4C5A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DC8FADFA-F93D-5674-6984-195250B14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2BECD1A-DAFB-C907-57C5-9EC9F075A6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0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 with imag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522868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6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FE4919-2838-71B8-BE59-65580544328B}"/>
              </a:ext>
            </a:extLst>
          </p:cNvPr>
          <p:cNvSpPr/>
          <p:nvPr userDrawn="1"/>
        </p:nvSpPr>
        <p:spPr>
          <a:xfrm>
            <a:off x="514350" y="2604654"/>
            <a:ext cx="11780521" cy="3669146"/>
          </a:xfrm>
          <a:prstGeom prst="rect">
            <a:avLst/>
          </a:prstGeom>
          <a:solidFill>
            <a:schemeClr val="accent6">
              <a:alpha val="1467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4350EFE-2D2E-E32A-EC0E-69C6F6C8D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D53A81D-C003-B7B1-2B47-1D0865E514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8537B46-AF6E-8D8D-4D7F-14CB987B57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67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7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E26F8C-6ADF-0086-AF2B-E38BC8FF720B}"/>
              </a:ext>
            </a:extLst>
          </p:cNvPr>
          <p:cNvSpPr/>
          <p:nvPr userDrawn="1"/>
        </p:nvSpPr>
        <p:spPr>
          <a:xfrm>
            <a:off x="514350" y="2604654"/>
            <a:ext cx="11780521" cy="3669146"/>
          </a:xfrm>
          <a:prstGeom prst="rect">
            <a:avLst/>
          </a:prstGeom>
          <a:solidFill>
            <a:schemeClr val="accent2">
              <a:alpha val="1467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A969DD-5FC0-D01B-75F1-8B12920E4FAE}"/>
              </a:ext>
            </a:extLst>
          </p:cNvPr>
          <p:cNvSpPr/>
          <p:nvPr userDrawn="1"/>
        </p:nvSpPr>
        <p:spPr>
          <a:xfrm>
            <a:off x="636493" y="2604654"/>
            <a:ext cx="11555508" cy="3669146"/>
          </a:xfrm>
          <a:prstGeom prst="rect">
            <a:avLst/>
          </a:prstGeom>
          <a:solidFill>
            <a:schemeClr val="accent2">
              <a:lumMod val="20000"/>
              <a:lumOff val="80000"/>
              <a:alpha val="1467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5B54DAE-75F8-79E8-E5B9-D6D6125AD5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9796605-A787-FD9B-FD93-96BBE483A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A8375E-ECC9-FFA9-229C-32B48216CD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7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with imag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5CD5D1-269C-29EA-BB33-602E28FBE814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end 2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49D84C-C42E-611A-A02C-B69D7DC9A0C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F8CA0F-C57D-C985-6364-5DFE508B600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43F41-38AC-6213-715D-0F80B3BCCE30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512E4-01F7-13F0-05BC-3610B5323BA6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with imag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 with copy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E9526-326B-8E6B-E175-A11FFB71DEE7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FCD0E7-E867-15B4-24B3-B8612298852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2CBEE6-4B97-EAAC-52A0-4A7750EC87B4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A2AB04-D861-FBE7-DD78-C60998C81DF4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9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1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5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2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92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3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accent4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7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nd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A6720-31D7-7672-04FC-95F40C45D2FC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88BF7-5E45-2020-5330-1E8AC9E9FB57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FDC3E-8F09-2598-05E6-E1922C39FD4F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62BF29-5999-9A4E-73CC-21648743647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4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rgbClr val="89AA2E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16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5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accent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70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6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accent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96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7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accent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04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2">
            <a:extLst>
              <a:ext uri="{FF2B5EF4-FFF2-40B4-BE49-F238E27FC236}">
                <a16:creationId xmlns:a16="http://schemas.microsoft.com/office/drawing/2014/main" id="{BEEEAE90-EF8E-3743-B611-305BD4EAA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6457" y="0"/>
            <a:ext cx="4155543" cy="6858000"/>
          </a:xfr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04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wo columns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8B0B10B0-4594-B242-A30B-AA4A58E639BA}"/>
              </a:ext>
            </a:extLst>
          </p:cNvPr>
          <p:cNvSpPr/>
          <p:nvPr userDrawn="1"/>
        </p:nvSpPr>
        <p:spPr>
          <a:xfrm>
            <a:off x="10887" y="0"/>
            <a:ext cx="12191999" cy="6858000"/>
          </a:xfrm>
          <a:prstGeom prst="rect">
            <a:avLst/>
          </a:prstGeom>
          <a:gradFill>
            <a:gsLst>
              <a:gs pos="0">
                <a:srgbClr val="165B89">
                  <a:alpha val="90000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7C25C8FC-A7C2-AA46-A1E0-0406475D1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41E2E8A4-CB22-7142-8F74-F8FBD66CCDFA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912EACA-5C97-D24F-81B5-12CB6086A0D1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169053A-218D-D14B-82C7-6DBC45C600B0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DC59BF02-48F2-FC4E-8066-33BC621DE77C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F3B2062-9F54-2140-A66F-11E1014B4B52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8521A50A-A709-5A43-949F-0FE17BE3DE58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39C69104-D01D-F14B-AF17-92AD971CED07}"/>
              </a:ext>
            </a:extLst>
          </p:cNvPr>
          <p:cNvSpPr/>
          <p:nvPr userDrawn="1"/>
        </p:nvSpPr>
        <p:spPr>
          <a:xfrm rot="10800000">
            <a:off x="11881774" y="54954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86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2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3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4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taglin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the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50565-75BE-D718-8E20-0B96DB86B4F6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083D6-DD01-CF3B-B361-D73BDF5719E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830D7E-4B3E-33C7-0FC0-EF796EB0779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B9B0FA-6321-7F0D-D7BD-27F72A96479D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5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B570E-21A5-99EE-67A3-CB44E2087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734" y="-1"/>
            <a:ext cx="10578006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38BB3D-1CD5-15EA-55D8-6E7011FE809F}"/>
              </a:ext>
            </a:extLst>
          </p:cNvPr>
          <p:cNvSpPr/>
          <p:nvPr userDrawn="1"/>
        </p:nvSpPr>
        <p:spPr>
          <a:xfrm>
            <a:off x="0" y="-8022"/>
            <a:ext cx="12192000" cy="6874042"/>
          </a:xfrm>
          <a:prstGeom prst="rect">
            <a:avLst/>
          </a:prstGeom>
          <a:gradFill>
            <a:gsLst>
              <a:gs pos="0">
                <a:srgbClr val="1BC2EE">
                  <a:alpha val="84551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5558E-B898-054A-B73E-FE784DD63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A77DE0D-EDC8-BD42-90E0-094F5E382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E2-560F-2845-91F0-CE0CC0CD3314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err="1">
                <a:solidFill>
                  <a:srgbClr val="FFFFFF"/>
                </a:solidFill>
              </a:rPr>
              <a:t>www.eiti.org</a:t>
            </a:r>
            <a:endParaRPr lang="nb-NO" sz="1400">
              <a:solidFill>
                <a:srgbClr val="FFFFFF"/>
              </a:solidFill>
            </a:endParaRPr>
          </a:p>
          <a:p>
            <a:r>
              <a:rPr lang="nb-NO" sz="1400">
                <a:solidFill>
                  <a:srgbClr val="FFFFFF"/>
                </a:solidFill>
              </a:rPr>
              <a:t>@</a:t>
            </a:r>
            <a:r>
              <a:rPr lang="nb-NO" sz="1400" err="1">
                <a:solidFill>
                  <a:srgbClr val="FFFFFF"/>
                </a:solidFill>
              </a:rPr>
              <a:t>EITIorg</a:t>
            </a:r>
            <a:endParaRPr lang="nb-NO" sz="140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286762-D87B-F5FC-9E57-C91FFF9683C8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504306-8F91-4BB8-A94E-F544B6410CBE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9F172-9B96-C5F2-B8D5-8A46C37A45F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EEC2E8-6C1F-2D92-998E-D1635C24B904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0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8090434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5870234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B15DB75-8F7F-7347-B7EE-37CBE3ABD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00215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04C9-D1B6-8544-9499-7875078E02A9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err="1">
                <a:solidFill>
                  <a:srgbClr val="002157"/>
                </a:solidFill>
              </a:rPr>
              <a:t>www.eiti.org</a:t>
            </a:r>
            <a:endParaRPr lang="nb-NO" sz="1400">
              <a:solidFill>
                <a:srgbClr val="002157"/>
              </a:solidFill>
            </a:endParaRPr>
          </a:p>
          <a:p>
            <a:r>
              <a:rPr lang="nb-NO" sz="1400">
                <a:solidFill>
                  <a:srgbClr val="002157"/>
                </a:solidFill>
              </a:rPr>
              <a:t>@</a:t>
            </a:r>
            <a:r>
              <a:rPr lang="nb-NO" sz="1400" err="1">
                <a:solidFill>
                  <a:srgbClr val="002157"/>
                </a:solidFill>
              </a:rPr>
              <a:t>EITIorg</a:t>
            </a:r>
            <a:endParaRPr lang="nb-NO" sz="1400">
              <a:solidFill>
                <a:srgbClr val="0021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167BE-9890-394A-B6BD-227F130B0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5/28/24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A9708-ACEE-3C49-9190-E339828EF3DF}"/>
              </a:ext>
            </a:extLst>
          </p:cNvPr>
          <p:cNvSpPr/>
          <p:nvPr userDrawn="1"/>
        </p:nvSpPr>
        <p:spPr>
          <a:xfrm>
            <a:off x="11308652" y="560417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4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nk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42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a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D9B0E8-6908-14E0-0127-363092040268}"/>
              </a:ext>
            </a:extLst>
          </p:cNvPr>
          <p:cNvSpPr/>
          <p:nvPr userDrawn="1"/>
        </p:nvSpPr>
        <p:spPr>
          <a:xfrm>
            <a:off x="636492" y="2604654"/>
            <a:ext cx="11555507" cy="2715667"/>
          </a:xfrm>
          <a:prstGeom prst="rect">
            <a:avLst/>
          </a:prstGeom>
          <a:gradFill>
            <a:gsLst>
              <a:gs pos="0">
                <a:srgbClr val="FFFFFF"/>
              </a:gs>
              <a:gs pos="78000">
                <a:schemeClr val="tx2">
                  <a:lumMod val="20000"/>
                  <a:lumOff val="80000"/>
                  <a:alpha val="39326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670057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1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1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2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3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2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r>
              <a:rPr lang="nb-NO"/>
              <a:t>
Second </a:t>
            </a:r>
            <a:r>
              <a:rPr lang="nb-NO" err="1"/>
              <a:t>level</a:t>
            </a:r>
            <a:r>
              <a:rPr lang="nb-NO"/>
              <a:t>
Third </a:t>
            </a:r>
            <a:r>
              <a:rPr lang="nb-NO" err="1"/>
              <a:t>level</a:t>
            </a:r>
            <a:r>
              <a:rPr lang="nb-NO"/>
              <a:t>
</a:t>
            </a:r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r>
              <a:rPr lang="nb-NO"/>
              <a:t> 
Fifth </a:t>
            </a:r>
            <a:r>
              <a:rPr lang="nb-NO" err="1"/>
              <a:t>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90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708" r:id="rId11"/>
    <p:sldLayoutId id="2147483709" r:id="rId12"/>
    <p:sldLayoutId id="2147483710" r:id="rId13"/>
    <p:sldLayoutId id="2147483701" r:id="rId14"/>
    <p:sldLayoutId id="2147483702" r:id="rId15"/>
    <p:sldLayoutId id="2147483715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680" r:id="rId22"/>
    <p:sldLayoutId id="2147483676" r:id="rId23"/>
    <p:sldLayoutId id="2147483668" r:id="rId24"/>
    <p:sldLayoutId id="2147483650" r:id="rId25"/>
    <p:sldLayoutId id="2147483691" r:id="rId26"/>
    <p:sldLayoutId id="2147483697" r:id="rId27"/>
    <p:sldLayoutId id="2147483698" r:id="rId28"/>
    <p:sldLayoutId id="2147483699" r:id="rId29"/>
    <p:sldLayoutId id="2147483700" r:id="rId30"/>
    <p:sldLayoutId id="2147483711" r:id="rId31"/>
    <p:sldLayoutId id="2147483712" r:id="rId32"/>
    <p:sldLayoutId id="2147483713" r:id="rId33"/>
    <p:sldLayoutId id="2147483688" r:id="rId34"/>
    <p:sldLayoutId id="2147483686" r:id="rId35"/>
    <p:sldLayoutId id="2147483689" r:id="rId36"/>
    <p:sldLayoutId id="2147483683" r:id="rId37"/>
    <p:sldLayoutId id="2147483684" r:id="rId38"/>
    <p:sldLayoutId id="2147483685" r:id="rId39"/>
    <p:sldLayoutId id="2147483687" r:id="rId40"/>
    <p:sldLayoutId id="2147483654" r:id="rId41"/>
    <p:sldLayoutId id="2147483681" r:id="rId42"/>
    <p:sldLayoutId id="2147483682" r:id="rId43"/>
    <p:sldLayoutId id="2147483714" r:id="rId44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sv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5.emf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ie-guinee.org/rapport-annuel-de-suivi-des-progres-exercice-2022-de-litie-guinee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-eiti.de/mediathek-dokumente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iti.org/es/guias-sobre-la-implementacion-del-estandar-eiti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74B2B41-EB9B-6A74-51A3-A47C06509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Planificación y seguimiento del trabajo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DEAC7-8E63-2FE8-7CA6-5DFA6B23B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Estándar </a:t>
            </a:r>
            <a:r>
              <a:rPr lang="es-ES"/>
              <a:t>EITI</a:t>
            </a:r>
            <a:r>
              <a:rPr lang="es-ES" dirty="0"/>
              <a:t> 2023: Cambios clave</a:t>
            </a:r>
          </a:p>
        </p:txBody>
      </p:sp>
    </p:spTree>
    <p:extLst>
      <p:ext uri="{BB962C8B-B14F-4D97-AF65-F5344CB8AC3E}">
        <p14:creationId xmlns:p14="http://schemas.microsoft.com/office/powerpoint/2010/main" val="105991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0DEA-A0C2-11F8-A160-3EE44ADC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revisión anual del progreso debe incluir: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869041-6069-7AF8-9120-398EAD930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7602" y="2453234"/>
            <a:ext cx="1113133" cy="1382984"/>
          </a:xfrm>
          <a:prstGeom prst="rect">
            <a:avLst/>
          </a:prstGeom>
        </p:spPr>
      </p:pic>
      <p:pic>
        <p:nvPicPr>
          <p:cNvPr id="15" name="Graphic 14" descr="Decision chart outline">
            <a:extLst>
              <a:ext uri="{FF2B5EF4-FFF2-40B4-BE49-F238E27FC236}">
                <a16:creationId xmlns:a16="http://schemas.microsoft.com/office/drawing/2014/main" id="{91D5C875-1E1E-6FC6-FEDA-C0B6DEB66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92605" y="2338897"/>
            <a:ext cx="1626380" cy="1626380"/>
          </a:xfrm>
          <a:prstGeom prst="rect">
            <a:avLst/>
          </a:prstGeom>
        </p:spPr>
      </p:pic>
      <p:pic>
        <p:nvPicPr>
          <p:cNvPr id="17" name="Graphic 16" descr="Boardroom outline">
            <a:extLst>
              <a:ext uri="{FF2B5EF4-FFF2-40B4-BE49-F238E27FC236}">
                <a16:creationId xmlns:a16="http://schemas.microsoft.com/office/drawing/2014/main" id="{3D5C9BDB-5321-1F7C-8CF2-D165360CD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10205" y="2153606"/>
            <a:ext cx="1853997" cy="18539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E9522C-A518-7C88-27BE-170C2122C3D3}"/>
              </a:ext>
            </a:extLst>
          </p:cNvPr>
          <p:cNvSpPr txBox="1"/>
          <p:nvPr/>
        </p:nvSpPr>
        <p:spPr>
          <a:xfrm>
            <a:off x="110159" y="4094299"/>
            <a:ext cx="2468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157"/>
                </a:solidFill>
              </a:rPr>
              <a:t>Progreso, desafíos y cambios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2E1676-F10C-789C-28DB-50DA88FBF9EB}"/>
              </a:ext>
            </a:extLst>
          </p:cNvPr>
          <p:cNvSpPr txBox="1"/>
          <p:nvPr/>
        </p:nvSpPr>
        <p:spPr>
          <a:xfrm>
            <a:off x="2219670" y="4115435"/>
            <a:ext cx="2574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0BF"/>
                </a:solidFill>
              </a:rPr>
              <a:t>Reseña general de las actividades y los resultados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965F3-FEEB-22F9-A80D-E150C4527801}"/>
              </a:ext>
            </a:extLst>
          </p:cNvPr>
          <p:cNvSpPr txBox="1"/>
          <p:nvPr/>
        </p:nvSpPr>
        <p:spPr>
          <a:xfrm>
            <a:off x="4715638" y="4100560"/>
            <a:ext cx="2422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2AAAE3"/>
                </a:solidFill>
              </a:rPr>
              <a:t>Descripción de los mecanismos</a:t>
            </a:r>
            <a:br>
              <a:rPr lang="es-ES" sz="2400" b="1" dirty="0">
                <a:solidFill>
                  <a:srgbClr val="2AAAE3"/>
                </a:solidFill>
              </a:rPr>
            </a:br>
            <a:r>
              <a:rPr lang="es-ES" sz="2400" b="1" dirty="0">
                <a:solidFill>
                  <a:srgbClr val="2AAAE3"/>
                </a:solidFill>
              </a:rPr>
              <a:t>para aportar comentarios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D22F87-397E-3717-D966-163A1E4DFB5B}"/>
              </a:ext>
            </a:extLst>
          </p:cNvPr>
          <p:cNvSpPr txBox="1"/>
          <p:nvPr/>
        </p:nvSpPr>
        <p:spPr>
          <a:xfrm>
            <a:off x="7089054" y="4156704"/>
            <a:ext cx="251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C3F0"/>
                </a:solidFill>
              </a:rPr>
              <a:t>Consideración de cuestiones de género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2B946-1522-4F3A-B1E2-D1541B4154A9}"/>
              </a:ext>
            </a:extLst>
          </p:cNvPr>
          <p:cNvSpPr txBox="1"/>
          <p:nvPr/>
        </p:nvSpPr>
        <p:spPr>
          <a:xfrm>
            <a:off x="9267497" y="4217827"/>
            <a:ext cx="251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89AA2E"/>
                </a:solidFill>
              </a:rPr>
              <a:t>Gastos vs. presupuesto</a:t>
            </a:r>
          </a:p>
        </p:txBody>
      </p:sp>
      <p:pic>
        <p:nvPicPr>
          <p:cNvPr id="10" name="Picture 9" descr="A green line art of a calculator and a paper&#10;&#10;Description automatically generated">
            <a:extLst>
              <a:ext uri="{FF2B5EF4-FFF2-40B4-BE49-F238E27FC236}">
                <a16:creationId xmlns:a16="http://schemas.microsoft.com/office/drawing/2014/main" id="{80FA72C1-BD0C-4288-2DF9-E4C0A59404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000" y="2567603"/>
            <a:ext cx="1440000" cy="144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7A3FD94-E13F-499E-B337-FB8A46BB52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900959" y="2449815"/>
            <a:ext cx="1014441" cy="13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0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AF9D630-5ABC-837D-2CE6-B3CF5DA52822}"/>
              </a:ext>
            </a:extLst>
          </p:cNvPr>
          <p:cNvSpPr txBox="1"/>
          <p:nvPr/>
        </p:nvSpPr>
        <p:spPr>
          <a:xfrm>
            <a:off x="642812" y="2754005"/>
            <a:ext cx="515946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>
                <a:solidFill>
                  <a:srgbClr val="002157"/>
                </a:solidFill>
              </a:rPr>
              <a:t>Todas las actividades de planificación, seguimiento y revisión del trabajo deben estar basadas en </a:t>
            </a:r>
            <a:r>
              <a:rPr lang="es-ES" sz="2600" b="1" dirty="0">
                <a:solidFill>
                  <a:srgbClr val="0090BD"/>
                </a:solidFill>
              </a:rPr>
              <a:t>consultas con las partes interesadas en el país</a:t>
            </a:r>
            <a:r>
              <a:rPr lang="es-ES" sz="2600" dirty="0">
                <a:solidFill>
                  <a:srgbClr val="002157"/>
                </a:solidFill>
              </a:rPr>
              <a:t>, y documentadas en formatos </a:t>
            </a:r>
            <a:r>
              <a:rPr lang="es-ES" sz="2600" b="1" dirty="0">
                <a:solidFill>
                  <a:srgbClr val="0090BD"/>
                </a:solidFill>
              </a:rPr>
              <a:t>disponibles al público</a:t>
            </a:r>
            <a:r>
              <a:rPr lang="es-ES" sz="2600" dirty="0">
                <a:solidFill>
                  <a:srgbClr val="002157"/>
                </a:solidFill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D60E29-E4EA-7FC1-1F8A-D5175BCA1444}"/>
              </a:ext>
            </a:extLst>
          </p:cNvPr>
          <p:cNvCxnSpPr>
            <a:cxnSpLocks/>
          </p:cNvCxnSpPr>
          <p:nvPr/>
        </p:nvCxnSpPr>
        <p:spPr>
          <a:xfrm>
            <a:off x="3490771" y="3975147"/>
            <a:ext cx="83287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Franklin Gothic Medium" panose="020B0603020102020204" pitchFamily="34" charset="0"/>
              </a:rPr>
              <a:t>REQUISITO 1.5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3AD084-9DF9-581C-428F-9DE5C5E9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es-ES" dirty="0"/>
              <a:t>Requisito 1.5(c)</a:t>
            </a:r>
            <a:br>
              <a:rPr lang="es-ES" dirty="0"/>
            </a:br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1E2F5D-C755-E501-2BD3-02B5931F6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89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0DEA-A0C2-11F8-A160-3EE44ADC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También se alienta a los GMP a: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9522C-A518-7C88-27BE-170C2122C3D3}"/>
              </a:ext>
            </a:extLst>
          </p:cNvPr>
          <p:cNvSpPr txBox="1"/>
          <p:nvPr/>
        </p:nvSpPr>
        <p:spPr>
          <a:xfrm>
            <a:off x="1477457" y="4940634"/>
            <a:ext cx="397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0BD"/>
                </a:solidFill>
              </a:rPr>
              <a:t>Medir el progreso de las actividades de manera continua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2B946-1522-4F3A-B1E2-D1541B4154A9}"/>
              </a:ext>
            </a:extLst>
          </p:cNvPr>
          <p:cNvSpPr txBox="1"/>
          <p:nvPr/>
        </p:nvSpPr>
        <p:spPr>
          <a:xfrm>
            <a:off x="6390467" y="4940635"/>
            <a:ext cx="472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/>
                </a:solidFill>
              </a:rPr>
              <a:t>Tener en cuenta los casos de corrupción de conocimiento público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33CB0-45AC-080B-83F1-5385D9AAC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98838" y="2385726"/>
            <a:ext cx="2243642" cy="184770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42EC1DA-750E-5671-F17F-5758C732AC56}"/>
              </a:ext>
            </a:extLst>
          </p:cNvPr>
          <p:cNvSpPr/>
          <p:nvPr/>
        </p:nvSpPr>
        <p:spPr>
          <a:xfrm>
            <a:off x="3040768" y="2573861"/>
            <a:ext cx="311754" cy="311754"/>
          </a:xfrm>
          <a:prstGeom prst="ellipse">
            <a:avLst/>
          </a:prstGeom>
          <a:solidFill>
            <a:schemeClr val="tx2"/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FD8287-A611-1B6A-6950-6CE59F099DCE}"/>
              </a:ext>
            </a:extLst>
          </p:cNvPr>
          <p:cNvSpPr/>
          <p:nvPr/>
        </p:nvSpPr>
        <p:spPr>
          <a:xfrm>
            <a:off x="3657988" y="3751151"/>
            <a:ext cx="311754" cy="311754"/>
          </a:xfrm>
          <a:prstGeom prst="ellipse">
            <a:avLst/>
          </a:prstGeom>
          <a:solidFill>
            <a:schemeClr val="tx2"/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ED97E4-2B53-3DA7-E6FB-90E850ADE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800" y="2369335"/>
            <a:ext cx="1714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651909-FB00-C0B2-5256-AFF0AB80C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3888797" cy="2223079"/>
          </a:xfrm>
        </p:spPr>
        <p:txBody>
          <a:bodyPr>
            <a:normAutofit/>
          </a:bodyPr>
          <a:lstStyle/>
          <a:p>
            <a:r>
              <a:rPr lang="es-ES" dirty="0"/>
              <a:t>Cómo elaborar un plan de trabajo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B1A14-896C-569F-A0BA-51CA4A817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274" y="2033070"/>
            <a:ext cx="6500177" cy="571584"/>
          </a:xfrm>
        </p:spPr>
        <p:txBody>
          <a:bodyPr/>
          <a:lstStyle/>
          <a:p>
            <a:r>
              <a:rPr lang="es-ES" dirty="0"/>
              <a:t>ASPECTO CLAVE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959D82-0C5A-2D0F-D33C-55165AA118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76560-BA96-6782-176D-8C3D214B66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Connector 5">
            <a:extLst>
              <a:ext uri="{FF2B5EF4-FFF2-40B4-BE49-F238E27FC236}">
                <a16:creationId xmlns:a16="http://schemas.microsoft.com/office/drawing/2014/main" id="{ECC5AFFC-CA4E-6DFC-7F9C-76526330DCE1}"/>
              </a:ext>
            </a:extLst>
          </p:cNvPr>
          <p:cNvSpPr/>
          <p:nvPr/>
        </p:nvSpPr>
        <p:spPr>
          <a:xfrm>
            <a:off x="4454623" y="2040781"/>
            <a:ext cx="3282130" cy="3273086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5728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fr-FR" sz="2400" dirty="0">
              <a:solidFill>
                <a:srgbClr val="00215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51455"/>
            <a:ext cx="10905753" cy="671660"/>
          </a:xfrm>
        </p:spPr>
        <p:txBody>
          <a:bodyPr/>
          <a:lstStyle/>
          <a:p>
            <a:r>
              <a:rPr lang="es-ES" dirty="0"/>
              <a:t>Vincular el </a:t>
            </a:r>
            <a:r>
              <a:rPr lang="es-ES"/>
              <a:t>EITI</a:t>
            </a:r>
            <a:r>
              <a:rPr lang="es-ES" dirty="0"/>
              <a:t> con las prioridades nacionales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CÓMO ELABORAR UN PLAN DE TRABAJO</a:t>
            </a:r>
          </a:p>
        </p:txBody>
      </p:sp>
      <p:sp>
        <p:nvSpPr>
          <p:cNvPr id="5" name="Flowchart: Connector 5">
            <a:extLst>
              <a:ext uri="{FF2B5EF4-FFF2-40B4-BE49-F238E27FC236}">
                <a16:creationId xmlns:a16="http://schemas.microsoft.com/office/drawing/2014/main" id="{15125A16-FFBA-819C-8166-D59F633D21FA}"/>
              </a:ext>
            </a:extLst>
          </p:cNvPr>
          <p:cNvSpPr/>
          <p:nvPr/>
        </p:nvSpPr>
        <p:spPr>
          <a:xfrm>
            <a:off x="5306305" y="2914420"/>
            <a:ext cx="1579391" cy="1575040"/>
          </a:xfrm>
          <a:prstGeom prst="flowChartConnector">
            <a:avLst/>
          </a:prstGeom>
          <a:solidFill>
            <a:srgbClr val="002157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1FF095-3BE7-50C9-5B2A-05966DDD1BEC}"/>
              </a:ext>
            </a:extLst>
          </p:cNvPr>
          <p:cNvCxnSpPr>
            <a:cxnSpLocks/>
            <a:stCxn id="5" idx="1"/>
            <a:endCxn id="17" idx="1"/>
          </p:cNvCxnSpPr>
          <p:nvPr/>
        </p:nvCxnSpPr>
        <p:spPr>
          <a:xfrm flipH="1" flipV="1">
            <a:off x="4935280" y="2520113"/>
            <a:ext cx="602321" cy="624966"/>
          </a:xfrm>
          <a:prstGeom prst="straightConnector1">
            <a:avLst/>
          </a:prstGeom>
          <a:ln w="28575">
            <a:solidFill>
              <a:srgbClr val="0021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F3C8610-E712-F7D9-5E98-C605EA7F1247}"/>
              </a:ext>
            </a:extLst>
          </p:cNvPr>
          <p:cNvSpPr txBox="1"/>
          <p:nvPr/>
        </p:nvSpPr>
        <p:spPr>
          <a:xfrm>
            <a:off x="642812" y="5495780"/>
            <a:ext cx="285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157"/>
                </a:solidFill>
              </a:rPr>
              <a:t>1. Identificar las prioridades nacionales y sectoriales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979499-C45B-7E06-8E19-88B656D43A0B}"/>
              </a:ext>
            </a:extLst>
          </p:cNvPr>
          <p:cNvCxnSpPr>
            <a:cxnSpLocks/>
            <a:stCxn id="5" idx="7"/>
            <a:endCxn id="17" idx="7"/>
          </p:cNvCxnSpPr>
          <p:nvPr/>
        </p:nvCxnSpPr>
        <p:spPr>
          <a:xfrm flipV="1">
            <a:off x="6654400" y="2520113"/>
            <a:ext cx="601696" cy="624966"/>
          </a:xfrm>
          <a:prstGeom prst="straightConnector1">
            <a:avLst/>
          </a:prstGeom>
          <a:ln w="28575">
            <a:solidFill>
              <a:srgbClr val="0021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43759A-3A53-556E-08A8-D7ABDFC5E053}"/>
              </a:ext>
            </a:extLst>
          </p:cNvPr>
          <p:cNvSpPr txBox="1"/>
          <p:nvPr/>
        </p:nvSpPr>
        <p:spPr>
          <a:xfrm>
            <a:off x="4454623" y="5434545"/>
            <a:ext cx="3282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157"/>
                </a:solidFill>
              </a:rPr>
              <a:t>2. Establecer objetivos que contribuyan a lograr las prioridades nacionales</a:t>
            </a:r>
          </a:p>
        </p:txBody>
      </p:sp>
      <p:sp>
        <p:nvSpPr>
          <p:cNvPr id="43" name="Flowchart: Connector 5">
            <a:extLst>
              <a:ext uri="{FF2B5EF4-FFF2-40B4-BE49-F238E27FC236}">
                <a16:creationId xmlns:a16="http://schemas.microsoft.com/office/drawing/2014/main" id="{B3345F0F-1274-5012-0747-BAE147C384E7}"/>
              </a:ext>
            </a:extLst>
          </p:cNvPr>
          <p:cNvSpPr/>
          <p:nvPr/>
        </p:nvSpPr>
        <p:spPr>
          <a:xfrm>
            <a:off x="590838" y="2040781"/>
            <a:ext cx="3282130" cy="3273086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5728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s-ES" sz="2400" dirty="0">
                <a:solidFill>
                  <a:srgbClr val="002157"/>
                </a:solidFill>
              </a:rPr>
              <a:t>Contexto y prioridades nacionales</a:t>
            </a:r>
          </a:p>
        </p:txBody>
      </p:sp>
      <p:sp>
        <p:nvSpPr>
          <p:cNvPr id="44" name="Flowchart: Connector 5">
            <a:extLst>
              <a:ext uri="{FF2B5EF4-FFF2-40B4-BE49-F238E27FC236}">
                <a16:creationId xmlns:a16="http://schemas.microsoft.com/office/drawing/2014/main" id="{FD393A49-0AFD-8C89-9C0A-8039D1E50E5A}"/>
              </a:ext>
            </a:extLst>
          </p:cNvPr>
          <p:cNvSpPr/>
          <p:nvPr/>
        </p:nvSpPr>
        <p:spPr>
          <a:xfrm>
            <a:off x="1442520" y="2914420"/>
            <a:ext cx="1579391" cy="1575040"/>
          </a:xfrm>
          <a:prstGeom prst="flowChartConnector">
            <a:avLst/>
          </a:prstGeom>
          <a:solidFill>
            <a:srgbClr val="002157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rgbClr val="FFFFFF"/>
              </a:solidFill>
            </a:endParaRPr>
          </a:p>
        </p:txBody>
      </p:sp>
      <p:sp>
        <p:nvSpPr>
          <p:cNvPr id="45" name="Flowchart: Connector 5">
            <a:extLst>
              <a:ext uri="{FF2B5EF4-FFF2-40B4-BE49-F238E27FC236}">
                <a16:creationId xmlns:a16="http://schemas.microsoft.com/office/drawing/2014/main" id="{33795E03-0584-057A-E3A3-E3924C5AD7E5}"/>
              </a:ext>
            </a:extLst>
          </p:cNvPr>
          <p:cNvSpPr/>
          <p:nvPr/>
        </p:nvSpPr>
        <p:spPr>
          <a:xfrm>
            <a:off x="8217410" y="2040781"/>
            <a:ext cx="3282130" cy="3273086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5728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fr-FR" sz="2400" dirty="0">
              <a:solidFill>
                <a:srgbClr val="002157"/>
              </a:solidFill>
            </a:endParaRPr>
          </a:p>
        </p:txBody>
      </p:sp>
      <p:sp>
        <p:nvSpPr>
          <p:cNvPr id="46" name="Flowchart: Connector 5">
            <a:extLst>
              <a:ext uri="{FF2B5EF4-FFF2-40B4-BE49-F238E27FC236}">
                <a16:creationId xmlns:a16="http://schemas.microsoft.com/office/drawing/2014/main" id="{4FBDAE18-FBA8-5989-63EA-5B1F60BE4727}"/>
              </a:ext>
            </a:extLst>
          </p:cNvPr>
          <p:cNvSpPr/>
          <p:nvPr/>
        </p:nvSpPr>
        <p:spPr>
          <a:xfrm>
            <a:off x="8861504" y="2707716"/>
            <a:ext cx="1993941" cy="1988448"/>
          </a:xfrm>
          <a:prstGeom prst="flowChartConnector">
            <a:avLst/>
          </a:prstGeom>
          <a:solidFill>
            <a:srgbClr val="002157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rgbClr val="FFFF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2D044-77CE-48DA-3F81-43C44317E1E8}"/>
              </a:ext>
            </a:extLst>
          </p:cNvPr>
          <p:cNvSpPr txBox="1"/>
          <p:nvPr/>
        </p:nvSpPr>
        <p:spPr>
          <a:xfrm>
            <a:off x="8217410" y="5443489"/>
            <a:ext cx="328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157"/>
                </a:solidFill>
              </a:rPr>
              <a:t>3. Planificar actividades para lograr los objetivos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64C7B7-7F9E-D97A-22CA-F1D767430152}"/>
              </a:ext>
            </a:extLst>
          </p:cNvPr>
          <p:cNvCxnSpPr>
            <a:cxnSpLocks/>
            <a:stCxn id="46" idx="1"/>
          </p:cNvCxnSpPr>
          <p:nvPr/>
        </p:nvCxnSpPr>
        <p:spPr>
          <a:xfrm>
            <a:off x="9153510" y="2998917"/>
            <a:ext cx="394527" cy="379665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297EFCD-BDD3-2B19-77EA-E44BED85FE0D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9153510" y="4027081"/>
            <a:ext cx="394527" cy="377882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AE2453C-54CD-BFD5-5C89-EF3A3B59CB21}"/>
              </a:ext>
            </a:extLst>
          </p:cNvPr>
          <p:cNvCxnSpPr>
            <a:cxnSpLocks/>
            <a:stCxn id="46" idx="5"/>
          </p:cNvCxnSpPr>
          <p:nvPr/>
        </p:nvCxnSpPr>
        <p:spPr>
          <a:xfrm flipH="1" flipV="1">
            <a:off x="10192131" y="4027081"/>
            <a:ext cx="371308" cy="377882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D5F1392-0180-01B3-7AFC-EA4D1A6F8ADF}"/>
              </a:ext>
            </a:extLst>
          </p:cNvPr>
          <p:cNvCxnSpPr>
            <a:cxnSpLocks/>
            <a:stCxn id="46" idx="7"/>
          </p:cNvCxnSpPr>
          <p:nvPr/>
        </p:nvCxnSpPr>
        <p:spPr>
          <a:xfrm flipH="1">
            <a:off x="10192131" y="2998917"/>
            <a:ext cx="371308" cy="428664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7757C83-A314-2072-65F2-F70ED80C96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14" y="3460787"/>
            <a:ext cx="1070778" cy="48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A59F1-7820-F652-1AAD-3266D9347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94" y="3460787"/>
            <a:ext cx="1070778" cy="482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F1C9A-916E-BA27-3DE9-DDB58528A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324" y="3460787"/>
            <a:ext cx="1070778" cy="4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everal sticky notes pinned to a wall&#10;&#10;Description automatically generated">
            <a:extLst>
              <a:ext uri="{FF2B5EF4-FFF2-40B4-BE49-F238E27FC236}">
                <a16:creationId xmlns:a16="http://schemas.microsoft.com/office/drawing/2014/main" id="{4EE2BBFD-121A-B02A-71D3-A947E3F5D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572" y="2209989"/>
            <a:ext cx="1903083" cy="2785092"/>
          </a:xfrm>
          <a:prstGeom prst="rect">
            <a:avLst/>
          </a:prstGeom>
        </p:spPr>
      </p:pic>
      <p:pic>
        <p:nvPicPr>
          <p:cNvPr id="18" name="Picture 17" descr="A person holding a clipboard and pen&#10;&#10;Description automatically generated">
            <a:extLst>
              <a:ext uri="{FF2B5EF4-FFF2-40B4-BE49-F238E27FC236}">
                <a16:creationId xmlns:a16="http://schemas.microsoft.com/office/drawing/2014/main" id="{DCFBF711-1171-9A0A-B634-103223EB8A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2171" y="2209989"/>
            <a:ext cx="1903709" cy="2376265"/>
          </a:xfrm>
          <a:prstGeom prst="rect">
            <a:avLst/>
          </a:prstGeom>
        </p:spPr>
      </p:pic>
      <p:pic>
        <p:nvPicPr>
          <p:cNvPr id="11" name="Picture 10" descr="A hand holding a magnifying glass&#10;&#10;Description automatically generated">
            <a:extLst>
              <a:ext uri="{FF2B5EF4-FFF2-40B4-BE49-F238E27FC236}">
                <a16:creationId xmlns:a16="http://schemas.microsoft.com/office/drawing/2014/main" id="{7AFAC338-FCC3-A126-2B50-689244500C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8079"/>
          <a:stretch/>
        </p:blipFill>
        <p:spPr>
          <a:xfrm>
            <a:off x="2935492" y="2227559"/>
            <a:ext cx="1903083" cy="3266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F5B42-ED89-7EBB-A5F0-C979223653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91" y="2227560"/>
            <a:ext cx="1903083" cy="30226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50DCA6-D40D-8B7A-61A8-010916E219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79"/>
          <a:stretch/>
        </p:blipFill>
        <p:spPr>
          <a:xfrm>
            <a:off x="5144146" y="2227560"/>
            <a:ext cx="1903083" cy="3022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D70FB-8269-8823-FC65-CBB6183A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1260"/>
            <a:ext cx="10905753" cy="671660"/>
          </a:xfrm>
        </p:spPr>
        <p:txBody>
          <a:bodyPr/>
          <a:lstStyle/>
          <a:p>
            <a:r>
              <a:rPr lang="es-ES" dirty="0"/>
              <a:t>Enfoque basado en cinco pasos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3FD87-FED2-D59D-8F83-82A609E55D78}"/>
              </a:ext>
            </a:extLst>
          </p:cNvPr>
          <p:cNvSpPr/>
          <p:nvPr/>
        </p:nvSpPr>
        <p:spPr>
          <a:xfrm>
            <a:off x="5144145" y="4586254"/>
            <a:ext cx="1903083" cy="1327909"/>
          </a:xfrm>
          <a:prstGeom prst="rect">
            <a:avLst/>
          </a:prstGeom>
          <a:solidFill>
            <a:srgbClr val="89A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3. Definición de objetivos, actividades y alcance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9CBB1-1C62-8BF3-19E9-B1D300E94912}"/>
              </a:ext>
            </a:extLst>
          </p:cNvPr>
          <p:cNvSpPr/>
          <p:nvPr/>
        </p:nvSpPr>
        <p:spPr>
          <a:xfrm>
            <a:off x="2936118" y="4586254"/>
            <a:ext cx="1903083" cy="1327909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2. Identificación</a:t>
            </a:r>
            <a:br>
              <a:rPr lang="es-ES" b="1" dirty="0">
                <a:solidFill>
                  <a:srgbClr val="FFFFFF"/>
                </a:solidFill>
              </a:rPr>
            </a:br>
            <a:r>
              <a:rPr lang="es-ES" b="1" dirty="0">
                <a:solidFill>
                  <a:srgbClr val="FFFFFF"/>
                </a:solidFill>
              </a:rPr>
              <a:t>de asuntos prioritarios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0ACA7-053E-B0FA-C208-CF62C8E484D8}"/>
              </a:ext>
            </a:extLst>
          </p:cNvPr>
          <p:cNvSpPr/>
          <p:nvPr/>
        </p:nvSpPr>
        <p:spPr>
          <a:xfrm>
            <a:off x="728090" y="4586254"/>
            <a:ext cx="1903083" cy="13279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7150" algn="ctr"/>
            <a:r>
              <a:rPr lang="es-ES" b="1" dirty="0">
                <a:solidFill>
                  <a:srgbClr val="FFFFFF"/>
                </a:solidFill>
              </a:rPr>
              <a:t>1. Organización</a:t>
            </a:r>
            <a:br>
              <a:rPr lang="es-ES" b="1" dirty="0">
                <a:solidFill>
                  <a:srgbClr val="FFFFFF"/>
                </a:solidFill>
              </a:rPr>
            </a:br>
            <a:r>
              <a:rPr lang="es-ES" b="1" dirty="0">
                <a:solidFill>
                  <a:srgbClr val="FFFFFF"/>
                </a:solidFill>
              </a:rPr>
              <a:t>y preparación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3E312B-CFAB-9F8F-D313-72E6B4DA83A8}"/>
              </a:ext>
            </a:extLst>
          </p:cNvPr>
          <p:cNvSpPr/>
          <p:nvPr/>
        </p:nvSpPr>
        <p:spPr>
          <a:xfrm>
            <a:off x="7352797" y="4586254"/>
            <a:ext cx="1903083" cy="13279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4. Seguimiento</a:t>
            </a:r>
            <a:br>
              <a:rPr lang="es-ES" b="1" dirty="0">
                <a:solidFill>
                  <a:srgbClr val="FFFFFF"/>
                </a:solidFill>
              </a:rPr>
            </a:br>
            <a:r>
              <a:rPr lang="es-ES" b="1" dirty="0">
                <a:solidFill>
                  <a:srgbClr val="FFFFFF"/>
                </a:solidFill>
              </a:rPr>
              <a:t>y revisión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F43F6-5CE0-AD27-DD43-15AF16D121F8}"/>
              </a:ext>
            </a:extLst>
          </p:cNvPr>
          <p:cNvSpPr/>
          <p:nvPr/>
        </p:nvSpPr>
        <p:spPr>
          <a:xfrm>
            <a:off x="9561448" y="4586254"/>
            <a:ext cx="1903083" cy="13279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5. Elaboración de  un nuevo plan</a:t>
            </a:r>
          </a:p>
        </p:txBody>
      </p:sp>
    </p:spTree>
    <p:extLst>
      <p:ext uri="{BB962C8B-B14F-4D97-AF65-F5344CB8AC3E}">
        <p14:creationId xmlns:p14="http://schemas.microsoft.com/office/powerpoint/2010/main" val="3543936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B4B0B4-BBA1-F2EE-EC8B-971B55661F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400" y="0"/>
            <a:ext cx="533039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F9C9A5-96CB-E6E5-634E-332C4B4E4363}"/>
              </a:ext>
            </a:extLst>
          </p:cNvPr>
          <p:cNvSpPr/>
          <p:nvPr/>
        </p:nvSpPr>
        <p:spPr>
          <a:xfrm>
            <a:off x="6878692" y="0"/>
            <a:ext cx="5308600" cy="6857999"/>
          </a:xfrm>
          <a:prstGeom prst="rect">
            <a:avLst/>
          </a:prstGeom>
          <a:solidFill>
            <a:schemeClr val="accent4">
              <a:alpha val="7085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0259D1-8368-BE94-3689-738097E1D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3600" b="0" dirty="0">
                <a:solidFill>
                  <a:srgbClr val="FFFFFF"/>
                </a:solidFill>
              </a:rPr>
              <a:t>PASO 1</a:t>
            </a:r>
          </a:p>
          <a:p>
            <a:r>
              <a:rPr lang="es-ES" sz="4000" dirty="0">
                <a:solidFill>
                  <a:srgbClr val="FFFFFF"/>
                </a:solidFill>
              </a:rPr>
              <a:t>Organización y preparación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6F806E-C637-D024-C403-4AA7E677283B}"/>
              </a:ext>
            </a:extLst>
          </p:cNvPr>
          <p:cNvSpPr/>
          <p:nvPr/>
        </p:nvSpPr>
        <p:spPr>
          <a:xfrm>
            <a:off x="-1" y="1818395"/>
            <a:ext cx="5313309" cy="786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3988F-AB6E-977B-C533-85339ABA2195}"/>
              </a:ext>
            </a:extLst>
          </p:cNvPr>
          <p:cNvSpPr txBox="1"/>
          <p:nvPr/>
        </p:nvSpPr>
        <p:spPr>
          <a:xfrm>
            <a:off x="1003243" y="1745825"/>
            <a:ext cx="4118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ELABORACIÓN DE UN PLAN DE TRABAJO</a:t>
            </a:r>
          </a:p>
        </p:txBody>
      </p:sp>
    </p:spTree>
    <p:extLst>
      <p:ext uri="{BB962C8B-B14F-4D97-AF65-F5344CB8AC3E}">
        <p14:creationId xmlns:p14="http://schemas.microsoft.com/office/powerpoint/2010/main" val="85196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9406645-C129-C387-D93F-89579104F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4759" y="0"/>
            <a:ext cx="533039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accent4"/>
                </a:solidFill>
                <a:latin typeface="Franklin Gothic Medium" panose="020B0603020102020204" pitchFamily="34" charset="0"/>
              </a:rPr>
              <a:t>PASO 1: ORGANIZACIÓN Y PREPARACIÓN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A65DA08-54D1-FF58-11B5-E5A6FF2A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3" y="1191260"/>
            <a:ext cx="10905753" cy="671660"/>
          </a:xfrm>
        </p:spPr>
        <p:txBody>
          <a:bodyPr/>
          <a:lstStyle/>
          <a:p>
            <a:r>
              <a:rPr lang="es-ES" dirty="0"/>
              <a:t>Preguntas clave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E6AA21F-0767-1B28-AF08-2F60094B1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2" y="2016054"/>
            <a:ext cx="7609055" cy="32417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marR="91440" indent="-457200" fontAlgn="t">
              <a:lnSpc>
                <a:spcPct val="100000"/>
              </a:lnSpc>
              <a:buClr>
                <a:srgbClr val="002157"/>
              </a:buClr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Quién</a:t>
            </a:r>
            <a:r>
              <a:rPr lang="es-ES" sz="2600" dirty="0">
                <a:latin typeface="Franklin Gothic Book" panose="020B0503020102020204"/>
              </a:rPr>
              <a:t> tiene la responsabilidad de planificar el trabajo?</a:t>
            </a:r>
          </a:p>
          <a:p>
            <a:pPr marL="457200" marR="91440" indent="-457200" fontAlgn="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¿Cuánto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tiempo</a:t>
            </a:r>
            <a:r>
              <a:rPr lang="es-ES" sz="2600" dirty="0">
                <a:solidFill>
                  <a:srgbClr val="002157"/>
                </a:solidFill>
                <a:latin typeface="Franklin Gothic Book" panose="020B0503020102020204"/>
              </a:rPr>
              <a:t> y cuántos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 recursos </a:t>
            </a:r>
            <a:r>
              <a:rPr lang="es-ES" sz="2600" dirty="0">
                <a:latin typeface="Franklin Gothic Book" panose="020B0503020102020204"/>
              </a:rPr>
              <a:t>se necesitan para elaborar un plan de trabajo?</a:t>
            </a:r>
          </a:p>
          <a:p>
            <a:pPr marL="457200" marR="91440" indent="-457200" fontAlgn="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¿A qué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partes interesadas debería consultarse </a:t>
            </a:r>
            <a:r>
              <a:rPr lang="es-ES" sz="2600" dirty="0">
                <a:latin typeface="Franklin Gothic Book" panose="020B0503020102020204"/>
              </a:rPr>
              <a:t>y cómo pueden captarse sus perspectivas?</a:t>
            </a:r>
          </a:p>
          <a:p>
            <a:pPr marL="457200" marR="91440" indent="-457200" fontAlgn="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¿Cómo deberían comunicarse los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roles y plazos </a:t>
            </a:r>
            <a:r>
              <a:rPr lang="es-ES" sz="2600" dirty="0">
                <a:latin typeface="Franklin Gothic Book" panose="020B0503020102020204"/>
              </a:rPr>
              <a:t>a las partes interesadas?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8D8FB1D-2271-7D56-DBBF-4160A269DED8}"/>
              </a:ext>
            </a:extLst>
          </p:cNvPr>
          <p:cNvSpPr txBox="1">
            <a:spLocks/>
          </p:cNvSpPr>
          <p:nvPr/>
        </p:nvSpPr>
        <p:spPr>
          <a:xfrm>
            <a:off x="812800" y="5914391"/>
            <a:ext cx="11632698" cy="671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rgbClr val="132856"/>
                </a:solidFill>
                <a:latin typeface="+mj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91440" lvl="1" indent="0">
              <a:lnSpc>
                <a:spcPct val="124000"/>
              </a:lnSpc>
              <a:spcBef>
                <a:spcPts val="1000"/>
              </a:spcBef>
              <a:buFont typeface="Franklin Gothic Book" panose="020B0503020102020204" pitchFamily="34" charset="0"/>
              <a:buNone/>
              <a:defRPr/>
            </a:pPr>
            <a:r>
              <a:rPr lang="es-ES" b="1" i="0" dirty="0">
                <a:solidFill>
                  <a:schemeClr val="accent5"/>
                </a:solidFill>
                <a:latin typeface="Arial"/>
                <a:cs typeface="Arial"/>
              </a:rPr>
              <a:t>Consejo: </a:t>
            </a:r>
            <a:r>
              <a:rPr lang="es-ES" i="0" dirty="0">
                <a:solidFill>
                  <a:schemeClr val="accent5"/>
                </a:solidFill>
                <a:latin typeface="Arial"/>
                <a:cs typeface="Arial"/>
              </a:rPr>
              <a:t>¡Pídale al Secretariado Internacional EITI una plantilla de planificación del trabajo! </a:t>
            </a:r>
          </a:p>
        </p:txBody>
      </p:sp>
    </p:spTree>
    <p:extLst>
      <p:ext uri="{BB962C8B-B14F-4D97-AF65-F5344CB8AC3E}">
        <p14:creationId xmlns:p14="http://schemas.microsoft.com/office/powerpoint/2010/main" val="389352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C4D057-7C46-EA8A-32B8-23AC885CC030}"/>
              </a:ext>
            </a:extLst>
          </p:cNvPr>
          <p:cNvSpPr/>
          <p:nvPr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 descr="A hand holding a magnifying glass&#10;&#10;Description automatically generated">
            <a:extLst>
              <a:ext uri="{FF2B5EF4-FFF2-40B4-BE49-F238E27FC236}">
                <a16:creationId xmlns:a16="http://schemas.microsoft.com/office/drawing/2014/main" id="{9F97A021-38DB-2E81-1C76-1739E8457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618" y="5347"/>
            <a:ext cx="5313309" cy="6852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3336B4-70C4-1DB0-A5AB-DB6E4D1AE7BB}"/>
              </a:ext>
            </a:extLst>
          </p:cNvPr>
          <p:cNvSpPr/>
          <p:nvPr/>
        </p:nvSpPr>
        <p:spPr>
          <a:xfrm>
            <a:off x="6883400" y="1"/>
            <a:ext cx="5308600" cy="6857999"/>
          </a:xfrm>
          <a:prstGeom prst="rect">
            <a:avLst/>
          </a:prstGeom>
          <a:solidFill>
            <a:srgbClr val="0090BF">
              <a:alpha val="7085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C78BD-7C0E-610A-F65F-9D9F2BFE4444}"/>
              </a:ext>
            </a:extLst>
          </p:cNvPr>
          <p:cNvSpPr/>
          <p:nvPr/>
        </p:nvSpPr>
        <p:spPr>
          <a:xfrm>
            <a:off x="-1" y="1829149"/>
            <a:ext cx="5313309" cy="7755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39DA43A-BAF1-43C5-ABB1-7C95B7D0B3D0}"/>
              </a:ext>
            </a:extLst>
          </p:cNvPr>
          <p:cNvSpPr txBox="1">
            <a:spLocks/>
          </p:cNvSpPr>
          <p:nvPr/>
        </p:nvSpPr>
        <p:spPr>
          <a:xfrm>
            <a:off x="1063531" y="3354587"/>
            <a:ext cx="5194765" cy="671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5600" b="1" i="0" kern="1200" baseline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 b="0" dirty="0">
                <a:solidFill>
                  <a:srgbClr val="FFFFFF"/>
                </a:solidFill>
              </a:rPr>
              <a:t>PASO 2</a:t>
            </a:r>
          </a:p>
          <a:p>
            <a:r>
              <a:rPr lang="es-ES" sz="4000" dirty="0">
                <a:solidFill>
                  <a:srgbClr val="FFFFFF"/>
                </a:solidFill>
              </a:rPr>
              <a:t>Identificación de asuntos prioritarios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4C460-AAB2-E33F-73AE-72FC90D3E397}"/>
              </a:ext>
            </a:extLst>
          </p:cNvPr>
          <p:cNvSpPr txBox="1"/>
          <p:nvPr/>
        </p:nvSpPr>
        <p:spPr>
          <a:xfrm>
            <a:off x="1063531" y="1756578"/>
            <a:ext cx="411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ELABORACIÓN DE UN PLAN DE TRABAJO</a:t>
            </a:r>
          </a:p>
        </p:txBody>
      </p:sp>
    </p:spTree>
    <p:extLst>
      <p:ext uri="{BB962C8B-B14F-4D97-AF65-F5344CB8AC3E}">
        <p14:creationId xmlns:p14="http://schemas.microsoft.com/office/powerpoint/2010/main" val="4095165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8851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rgbClr val="0090BF"/>
                </a:solidFill>
                <a:latin typeface="Franklin Gothic Medium" panose="020B0603020102020204" pitchFamily="34" charset="0"/>
              </a:rPr>
              <a:t>PASO 2: IDENTIFICACIÓN DE ASUNTOS PRIORITARIOS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28E4E-464D-81C5-4B37-A5D0EFAB77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0A5E28-FB6F-B7C7-3A83-AF710B6E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es-ES" dirty="0"/>
              <a:t>Requisito 1.5(a)</a:t>
            </a:r>
            <a:br>
              <a:rPr lang="es-ES" dirty="0"/>
            </a:br>
            <a:endParaRPr lang="es-E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BE471F-2940-3EB4-736B-866E4F996B83}"/>
              </a:ext>
            </a:extLst>
          </p:cNvPr>
          <p:cNvCxnSpPr>
            <a:cxnSpLocks/>
          </p:cNvCxnSpPr>
          <p:nvPr/>
        </p:nvCxnSpPr>
        <p:spPr>
          <a:xfrm>
            <a:off x="742053" y="3179836"/>
            <a:ext cx="1565719" cy="13307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719CAF-7EE9-364E-B719-BE683B6FD5D5}"/>
              </a:ext>
            </a:extLst>
          </p:cNvPr>
          <p:cNvSpPr txBox="1"/>
          <p:nvPr/>
        </p:nvSpPr>
        <p:spPr>
          <a:xfrm>
            <a:off x="642812" y="2754005"/>
            <a:ext cx="507116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>
                <a:solidFill>
                  <a:srgbClr val="002157"/>
                </a:solidFill>
              </a:rPr>
              <a:t>Se requiere que el grupo multipartícipe </a:t>
            </a:r>
            <a:r>
              <a:rPr lang="es-ES" sz="2600" b="1" dirty="0">
                <a:solidFill>
                  <a:srgbClr val="0090BD"/>
                </a:solidFill>
              </a:rPr>
              <a:t>mantenga un plan de trabajo</a:t>
            </a:r>
            <a:r>
              <a:rPr lang="es-ES" sz="2600" dirty="0">
                <a:solidFill>
                  <a:srgbClr val="002157"/>
                </a:solidFill>
              </a:rPr>
              <a:t> para la implementación que aborde los temas más relevantes para la gobernanza de los recursos naturales </a:t>
            </a:r>
            <a:r>
              <a:rPr lang="es-ES" sz="2600" b="1" dirty="0">
                <a:solidFill>
                  <a:srgbClr val="0090BD"/>
                </a:solidFill>
              </a:rPr>
              <a:t>en consonancia con las prioridades nacionales</a:t>
            </a:r>
            <a:r>
              <a:rPr lang="es-ES" sz="2600" dirty="0">
                <a:solidFill>
                  <a:srgbClr val="002157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38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9C1515-AE84-522C-AE11-FF1DDFC9D4A4}"/>
              </a:ext>
            </a:extLst>
          </p:cNvPr>
          <p:cNvSpPr/>
          <p:nvPr/>
        </p:nvSpPr>
        <p:spPr>
          <a:xfrm>
            <a:off x="636492" y="2604654"/>
            <a:ext cx="11555507" cy="2715667"/>
          </a:xfrm>
          <a:prstGeom prst="rect">
            <a:avLst/>
          </a:prstGeom>
          <a:gradFill>
            <a:gsLst>
              <a:gs pos="0">
                <a:srgbClr val="FFFFFF"/>
              </a:gs>
              <a:gs pos="78000">
                <a:schemeClr val="tx2">
                  <a:lumMod val="20000"/>
                  <a:lumOff val="80000"/>
                  <a:alpha val="39326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EE888-D6B6-DEE9-8285-77F23B46E60C}"/>
              </a:ext>
            </a:extLst>
          </p:cNvPr>
          <p:cNvSpPr/>
          <p:nvPr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6608A-560C-25A6-27FB-BAE99D0DE5CC}"/>
              </a:ext>
            </a:extLst>
          </p:cNvPr>
          <p:cNvSpPr txBox="1"/>
          <p:nvPr/>
        </p:nvSpPr>
        <p:spPr>
          <a:xfrm>
            <a:off x="392689" y="1988802"/>
            <a:ext cx="272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REFLEXIÓN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22CEDF-8711-7EA8-058E-40A559936215}"/>
              </a:ext>
            </a:extLst>
          </p:cNvPr>
          <p:cNvSpPr txBox="1">
            <a:spLocks/>
          </p:cNvSpPr>
          <p:nvPr/>
        </p:nvSpPr>
        <p:spPr>
          <a:xfrm>
            <a:off x="642812" y="1194997"/>
            <a:ext cx="10905753" cy="1409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x-non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FBB7E1-8DB9-4D3B-AF2D-87ED9F775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3531" y="3100388"/>
            <a:ext cx="5851525" cy="671512"/>
          </a:xfrm>
        </p:spPr>
        <p:txBody>
          <a:bodyPr>
            <a:noAutofit/>
          </a:bodyPr>
          <a:lstStyle/>
          <a:p>
            <a:r>
              <a:rPr lang="es-ES" sz="4000" dirty="0"/>
              <a:t>¿Por qué es importante la planificación y el seguimiento del trabajo?</a:t>
            </a:r>
          </a:p>
        </p:txBody>
      </p:sp>
      <p:pic>
        <p:nvPicPr>
          <p:cNvPr id="10" name="Graphic 9" descr="Questions outline">
            <a:extLst>
              <a:ext uri="{FF2B5EF4-FFF2-40B4-BE49-F238E27FC236}">
                <a16:creationId xmlns:a16="http://schemas.microsoft.com/office/drawing/2014/main" id="{0991CF85-39E6-EB01-7E41-B4D1CAAA5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7932" y="1582316"/>
            <a:ext cx="4432825" cy="44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35C253-E351-8F7F-9A02-050EE928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Preguntas clave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6523797" cy="4495308"/>
          </a:xfrm>
        </p:spPr>
        <p:txBody>
          <a:bodyPr>
            <a:normAutofit fontScale="92500"/>
          </a:bodyPr>
          <a:lstStyle/>
          <a:p>
            <a:pPr marL="457200" marR="91440" lvl="0" indent="-457200" fontAlgn="t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¿Cuáles son los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puntos débiles </a:t>
            </a:r>
            <a:r>
              <a:rPr lang="es-ES" sz="2600" dirty="0">
                <a:latin typeface="Franklin Gothic Book" panose="020B0503020102020204"/>
              </a:rPr>
              <a:t>en las actuales prácticas de divulgación e implementación?</a:t>
            </a:r>
          </a:p>
          <a:p>
            <a:pPr marL="457200" marR="91440" lvl="0" indent="-457200" fontAlgn="t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¿Cuáles son las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prioridades nacionales </a:t>
            </a:r>
            <a:r>
              <a:rPr lang="es-ES" sz="2600" dirty="0">
                <a:latin typeface="Franklin Gothic Book" panose="020B0503020102020204"/>
              </a:rPr>
              <a:t>de las industrias extractivas? </a:t>
            </a:r>
          </a:p>
          <a:p>
            <a:pPr marL="457200" marR="91440" lvl="0" indent="-457200" fontAlgn="t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¿Qué piensan las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partes interesadas clave </a:t>
            </a:r>
            <a:r>
              <a:rPr lang="es-ES" sz="2600" dirty="0">
                <a:latin typeface="Franklin Gothic Book" panose="020B0503020102020204"/>
              </a:rPr>
              <a:t>al respecto?</a:t>
            </a:r>
          </a:p>
          <a:p>
            <a:pPr marL="457200" marR="91440" indent="-457200" fontAlgn="t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¿Qué concepción tienen las partes interesadas de las prioridades nacionales y las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prácticas de divulgación actuales</a:t>
            </a:r>
            <a:r>
              <a:rPr lang="es-ES" sz="2600" dirty="0">
                <a:latin typeface="Franklin Gothic Book" panose="020B0503020102020204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8851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rgbClr val="0090BF"/>
                </a:solidFill>
                <a:latin typeface="Franklin Gothic Medium" panose="020B0603020102020204" pitchFamily="34" charset="0"/>
              </a:rPr>
              <a:t>PASO 2: IDENTIFICACIÓN DE ASUNTOS PRIORITARIOS</a:t>
            </a:r>
          </a:p>
        </p:txBody>
      </p:sp>
    </p:spTree>
    <p:extLst>
      <p:ext uri="{BB962C8B-B14F-4D97-AF65-F5344CB8AC3E}">
        <p14:creationId xmlns:p14="http://schemas.microsoft.com/office/powerpoint/2010/main" val="2940496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4FD9ED-FDA5-252A-9B7A-B63CCD4A2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EJEMPLO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D47D-DE50-AA36-F080-D0CC1F45E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Armenia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3DD14-931C-062C-615D-982F53DECF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610656"/>
            <a:ext cx="4854865" cy="1913484"/>
          </a:xfrm>
        </p:spPr>
        <p:txBody>
          <a:bodyPr/>
          <a:lstStyle/>
          <a:p>
            <a:r>
              <a:rPr lang="es-ES" sz="2300" dirty="0"/>
              <a:t>El plan de trabajo del EITI identifica el fundamento de cada objetivo con base en los desafíos identificados</a:t>
            </a:r>
          </a:p>
          <a:p>
            <a:r>
              <a:rPr lang="es-ES" sz="2300" dirty="0"/>
              <a:t>Propone soluciones/actividades dentro del ámbito de actuación del GMP</a:t>
            </a:r>
          </a:p>
          <a:p>
            <a:endParaRPr lang="en-GB" dirty="0"/>
          </a:p>
          <a:p>
            <a:endParaRPr lang="x-non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638E31-1C9D-5298-367C-0AD32D433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ES" dirty="0">
                <a:solidFill>
                  <a:srgbClr val="0090BF"/>
                </a:solidFill>
                <a:latin typeface="Franklin Gothic Medium" panose="020B0603020102020204" pitchFamily="34" charset="0"/>
              </a:rPr>
              <a:t>PASO 2: IDENTIFICACIÓN DE ASUNTOS PRIORITARIOS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32200E-49AC-ACC3-076B-3094AF9300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205990"/>
            <a:ext cx="5556841" cy="28264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06FB57-9807-7826-6A19-96AEBC735DA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5704114" y="3167904"/>
            <a:ext cx="1965055" cy="139949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F0ED30-3EEB-CA43-DE9F-9D853D2BB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7" r="3545"/>
          <a:stretch/>
        </p:blipFill>
        <p:spPr>
          <a:xfrm>
            <a:off x="5750450" y="1746787"/>
            <a:ext cx="5849880" cy="40180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4FD9ED-FDA5-252A-9B7A-B63CCD4A2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EJEMPLO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D47D-DE50-AA36-F080-D0CC1F45E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Mauritania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3DD14-931C-062C-615D-982F53DECF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26768"/>
            <a:ext cx="4298484" cy="2009008"/>
          </a:xfrm>
        </p:spPr>
        <p:txBody>
          <a:bodyPr/>
          <a:lstStyle/>
          <a:p>
            <a:r>
              <a:rPr lang="es-ES" dirty="0"/>
              <a:t>El plan de trabajo del EITI vincula los objetivos de la implementación del EITI con las prioridades nacionales</a:t>
            </a:r>
          </a:p>
          <a:p>
            <a:pPr marL="0" indent="0">
              <a:buNone/>
            </a:pPr>
            <a:endParaRPr lang="en-GB" dirty="0"/>
          </a:p>
          <a:p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721DD-3B8C-83AE-AB96-A820A1C24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ES" dirty="0">
                <a:solidFill>
                  <a:srgbClr val="0090BF"/>
                </a:solidFill>
              </a:rPr>
              <a:t>PASO 2: IDENTIFICACIÓN DE ASUNTOS PRIORITARIOS</a:t>
            </a:r>
          </a:p>
        </p:txBody>
      </p:sp>
    </p:spTree>
    <p:extLst>
      <p:ext uri="{BB962C8B-B14F-4D97-AF65-F5344CB8AC3E}">
        <p14:creationId xmlns:p14="http://schemas.microsoft.com/office/powerpoint/2010/main" val="361229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4FD9ED-FDA5-252A-9B7A-B63CCD4A2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EJEMPLO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D47D-DE50-AA36-F080-D0CC1F45E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Argentina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3DD14-931C-062C-615D-982F53DECF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5116122" cy="22106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s-ES" dirty="0"/>
              <a:t>El plan de trabajo del </a:t>
            </a:r>
            <a:r>
              <a:rPr lang="es-ES"/>
              <a:t>EITI</a:t>
            </a:r>
            <a:r>
              <a:rPr lang="es-ES" dirty="0"/>
              <a:t> identifica la falta de datos desglosados por género</a:t>
            </a:r>
          </a:p>
          <a:p>
            <a:pPr marL="383540" indent="-383540"/>
            <a:r>
              <a:rPr lang="es-ES" dirty="0"/>
              <a:t>Incluye actividades para el desarrollo de la capacidad en relación con la igualdad de género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721DD-3B8C-83AE-AB96-A820A1C24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ES" dirty="0">
                <a:solidFill>
                  <a:srgbClr val="0090BF"/>
                </a:solidFill>
              </a:rPr>
              <a:t>PASO 2: IDENTIFICACIÓN DE ASUNTOS PRIORITARIOS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19926-6784-0BD9-9B91-929146E1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548" y="1671843"/>
            <a:ext cx="5197820" cy="41679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16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25CCA1-2A8A-2479-699A-E0A538E0BE5B}"/>
              </a:ext>
            </a:extLst>
          </p:cNvPr>
          <p:cNvSpPr/>
          <p:nvPr/>
        </p:nvSpPr>
        <p:spPr>
          <a:xfrm>
            <a:off x="-1" y="1843315"/>
            <a:ext cx="5313309" cy="761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FD12A-7B33-45FF-E1B0-7FF25E1BE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1046" y="0"/>
            <a:ext cx="533039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6D806B-C796-B4B4-F390-266CCFA78B6E}"/>
              </a:ext>
            </a:extLst>
          </p:cNvPr>
          <p:cNvSpPr/>
          <p:nvPr/>
        </p:nvSpPr>
        <p:spPr>
          <a:xfrm>
            <a:off x="6881046" y="1"/>
            <a:ext cx="5308600" cy="6857999"/>
          </a:xfrm>
          <a:prstGeom prst="rect">
            <a:avLst/>
          </a:prstGeom>
          <a:solidFill>
            <a:srgbClr val="89AA2E">
              <a:alpha val="7085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065A60-FD57-63A8-A57F-CCDB84D31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s-ES" sz="3600" b="0" dirty="0">
                <a:solidFill>
                  <a:srgbClr val="FFFFFF"/>
                </a:solidFill>
              </a:rPr>
              <a:t>PASO 3</a:t>
            </a:r>
          </a:p>
          <a:p>
            <a:r>
              <a:rPr lang="es-ES" sz="4000" dirty="0">
                <a:solidFill>
                  <a:srgbClr val="FFFFFF"/>
                </a:solidFill>
              </a:rPr>
              <a:t>Definición de objetivos, actividades y alcance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93506-5636-5E94-4CF1-210DFE783ED3}"/>
              </a:ext>
            </a:extLst>
          </p:cNvPr>
          <p:cNvSpPr txBox="1"/>
          <p:nvPr/>
        </p:nvSpPr>
        <p:spPr>
          <a:xfrm>
            <a:off x="1063531" y="1756578"/>
            <a:ext cx="411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ELABORACIÓN DE UN PLAN DE TRABAJO</a:t>
            </a:r>
          </a:p>
        </p:txBody>
      </p:sp>
    </p:spTree>
    <p:extLst>
      <p:ext uri="{BB962C8B-B14F-4D97-AF65-F5344CB8AC3E}">
        <p14:creationId xmlns:p14="http://schemas.microsoft.com/office/powerpoint/2010/main" val="93393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63CC19-EE08-41F4-95BD-0BBB883D6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Preguntas clave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1"/>
            <a:ext cx="10287126" cy="436112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¿Qué actividades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contribuirán de forma directa a los objetivos del plan de trabajo </a:t>
            </a:r>
            <a:r>
              <a:rPr lang="es-ES" sz="2600" dirty="0">
                <a:latin typeface="Franklin Gothic Book" panose="020B0503020102020204"/>
              </a:rPr>
              <a:t>y demás aspectos de la gobernanza de los recursos naturales previstos en el Estándar </a:t>
            </a:r>
            <a:r>
              <a:rPr lang="es-ES" sz="2600">
                <a:latin typeface="Franklin Gothic Book" panose="020B0503020102020204"/>
              </a:rPr>
              <a:t>EITI</a:t>
            </a:r>
            <a:r>
              <a:rPr lang="es-ES" sz="2600" dirty="0">
                <a:latin typeface="Franklin Gothic Book" panose="020B0503020102020204"/>
              </a:rPr>
              <a:t>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¿Qué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Requisitos </a:t>
            </a:r>
            <a:r>
              <a:rPr lang="es-ES" sz="2600" b="1">
                <a:solidFill>
                  <a:srgbClr val="0090BD"/>
                </a:solidFill>
                <a:latin typeface="Franklin Gothic Book" panose="020B0503020102020204"/>
              </a:rPr>
              <a:t>EITI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 </a:t>
            </a:r>
            <a:r>
              <a:rPr lang="es-ES" sz="2600" dirty="0">
                <a:latin typeface="Franklin Gothic Book" panose="020B0503020102020204"/>
              </a:rPr>
              <a:t>se priorizan y por qué?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¿Las actividades son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mensurables</a:t>
            </a:r>
            <a:r>
              <a:rPr lang="es-ES" sz="2600" dirty="0">
                <a:latin typeface="Franklin Gothic Book" panose="020B0503020102020204"/>
              </a:rPr>
              <a:t> y están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sujetas a plazos</a:t>
            </a:r>
            <a:r>
              <a:rPr lang="es-ES" sz="2600" dirty="0">
                <a:latin typeface="Franklin Gothic Book" panose="020B0503020102020204"/>
              </a:rPr>
              <a:t>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¿Las actividades cuentan con una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estimación de costos</a:t>
            </a:r>
            <a:r>
              <a:rPr lang="es-ES" sz="2600" dirty="0">
                <a:latin typeface="Franklin Gothic Book" panose="020B0503020102020204"/>
              </a:rPr>
              <a:t> y disponen de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financiamiento</a:t>
            </a:r>
            <a:r>
              <a:rPr lang="es-ES" sz="2600" dirty="0">
                <a:latin typeface="Franklin Gothic Book" panose="020B0503020102020204"/>
              </a:rPr>
              <a:t>?</a:t>
            </a:r>
          </a:p>
          <a:p>
            <a:pPr marL="457200" indent="-457200">
              <a:lnSpc>
                <a:spcPct val="104000"/>
              </a:lnSpc>
              <a:buClr>
                <a:srgbClr val="002157"/>
              </a:buClr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Quién</a:t>
            </a:r>
            <a:r>
              <a:rPr lang="es-ES" sz="2600" dirty="0">
                <a:latin typeface="Franklin Gothic Book" panose="020B0503020102020204"/>
              </a:rPr>
              <a:t> llevará a cabo las actividades?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¿Cuál es el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plazo</a:t>
            </a:r>
            <a:r>
              <a:rPr lang="es-ES" sz="2600" dirty="0">
                <a:latin typeface="Franklin Gothic Book" panose="020B0503020102020204"/>
              </a:rPr>
              <a:t> para llevar a cabo las actividades, incluida la labor de comunicación y difusión?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60125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PASO 3: DEFINICIÓN DE OBJETIVOS, ACTIVIDADES Y ALCANCE</a:t>
            </a:r>
          </a:p>
        </p:txBody>
      </p:sp>
    </p:spTree>
    <p:extLst>
      <p:ext uri="{BB962C8B-B14F-4D97-AF65-F5344CB8AC3E}">
        <p14:creationId xmlns:p14="http://schemas.microsoft.com/office/powerpoint/2010/main" val="409329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Establecer objetivos “SMART”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215236"/>
            <a:ext cx="10905753" cy="907321"/>
          </a:xfrm>
        </p:spPr>
        <p:txBody>
          <a:bodyPr>
            <a:normAutofit/>
          </a:bodyPr>
          <a:lstStyle/>
          <a:p>
            <a:pPr marL="0" indent="0">
              <a:lnSpc>
                <a:spcPct val="104000"/>
              </a:lnSpc>
              <a:buNone/>
              <a:defRPr/>
            </a:pPr>
            <a:r>
              <a:rPr lang="es-ES" sz="2600" dirty="0">
                <a:latin typeface="Franklin Gothic Book" panose="020B0503020102020204"/>
              </a:rPr>
              <a:t>Para lograr los objetivos y las recomendaciones de la Validación y los informes, las actividades deberían ser: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60125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PASO 3: DEFINICIÓN DE OBJETIVOS, ACTIVIDADES Y ALCANCE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8BA2EC2-EDBE-A41E-D8BF-CBF0617AF3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94" y="3540167"/>
            <a:ext cx="1440000" cy="144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6343664-6712-1C9A-5527-67538758BD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878" y="3540167"/>
            <a:ext cx="1440000" cy="144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191A2E-350E-1E18-F071-70047356E2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850" y="3540167"/>
            <a:ext cx="1440000" cy="144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CCD01A-E719-A7F7-5073-75F9E505EF0C}"/>
              </a:ext>
            </a:extLst>
          </p:cNvPr>
          <p:cNvSpPr txBox="1"/>
          <p:nvPr/>
        </p:nvSpPr>
        <p:spPr>
          <a:xfrm>
            <a:off x="474721" y="5303844"/>
            <a:ext cx="1921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157"/>
                </a:solidFill>
              </a:rPr>
              <a:t>Específicas (</a:t>
            </a:r>
            <a:r>
              <a:rPr lang="es-ES" sz="2400" b="1" u="sng" dirty="0">
                <a:solidFill>
                  <a:srgbClr val="002157"/>
                </a:solidFill>
              </a:rPr>
              <a:t>S</a:t>
            </a:r>
            <a:r>
              <a:rPr lang="es-ES" sz="2400" b="1" dirty="0">
                <a:solidFill>
                  <a:srgbClr val="002157"/>
                </a:solidFill>
              </a:rPr>
              <a:t>pecific)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AAD439-298F-28E7-95F3-2C10B1D819D4}"/>
              </a:ext>
            </a:extLst>
          </p:cNvPr>
          <p:cNvSpPr txBox="1"/>
          <p:nvPr/>
        </p:nvSpPr>
        <p:spPr>
          <a:xfrm>
            <a:off x="2529944" y="5303844"/>
            <a:ext cx="229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Mensurables (</a:t>
            </a:r>
            <a:r>
              <a:rPr lang="es-ES" sz="2400" b="1" u="sng" dirty="0">
                <a:solidFill>
                  <a:schemeClr val="bg1"/>
                </a:solidFill>
              </a:rPr>
              <a:t>M</a:t>
            </a:r>
            <a:r>
              <a:rPr lang="es-ES" sz="2400" b="1" dirty="0">
                <a:solidFill>
                  <a:schemeClr val="bg1"/>
                </a:solidFill>
              </a:rPr>
              <a:t>easurable)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41C2B-A5EB-11F8-E558-F4E58B2F21F6}"/>
              </a:ext>
            </a:extLst>
          </p:cNvPr>
          <p:cNvSpPr txBox="1"/>
          <p:nvPr/>
        </p:nvSpPr>
        <p:spPr>
          <a:xfrm>
            <a:off x="5073241" y="5303844"/>
            <a:ext cx="179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0BD"/>
                </a:solidFill>
              </a:rPr>
              <a:t>Alcanzables (</a:t>
            </a:r>
            <a:r>
              <a:rPr lang="es-ES" sz="2400" b="1" u="sng" dirty="0">
                <a:solidFill>
                  <a:srgbClr val="0090BD"/>
                </a:solidFill>
              </a:rPr>
              <a:t>A</a:t>
            </a:r>
            <a:r>
              <a:rPr lang="es-ES" sz="2400" b="1" dirty="0">
                <a:solidFill>
                  <a:srgbClr val="0090BD"/>
                </a:solidFill>
              </a:rPr>
              <a:t>chievable)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7FC791-7802-29AD-AA86-5396565690B8}"/>
              </a:ext>
            </a:extLst>
          </p:cNvPr>
          <p:cNvSpPr txBox="1"/>
          <p:nvPr/>
        </p:nvSpPr>
        <p:spPr>
          <a:xfrm>
            <a:off x="7374619" y="5347386"/>
            <a:ext cx="171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C3F0"/>
                </a:solidFill>
              </a:rPr>
              <a:t>Relevantes (</a:t>
            </a:r>
            <a:r>
              <a:rPr lang="es-ES" sz="2400" b="1" u="sng" dirty="0">
                <a:solidFill>
                  <a:srgbClr val="00C3F0"/>
                </a:solidFill>
              </a:rPr>
              <a:t>R</a:t>
            </a:r>
            <a:r>
              <a:rPr lang="es-ES" sz="2400" b="1" dirty="0">
                <a:solidFill>
                  <a:srgbClr val="00C3F0"/>
                </a:solidFill>
              </a:rPr>
              <a:t>elevant)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7ECAC-52E3-F52D-68E4-CDBB94883263}"/>
              </a:ext>
            </a:extLst>
          </p:cNvPr>
          <p:cNvSpPr txBox="1"/>
          <p:nvPr/>
        </p:nvSpPr>
        <p:spPr>
          <a:xfrm>
            <a:off x="9587123" y="5303844"/>
            <a:ext cx="201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89AA2E"/>
                </a:solidFill>
              </a:rPr>
              <a:t>De duración determinada (</a:t>
            </a:r>
            <a:r>
              <a:rPr lang="es-ES" sz="2400" b="1" u="sng" dirty="0">
                <a:solidFill>
                  <a:srgbClr val="89AA2E"/>
                </a:solidFill>
              </a:rPr>
              <a:t>T</a:t>
            </a:r>
            <a:r>
              <a:rPr lang="es-ES" sz="2400" b="1" dirty="0">
                <a:solidFill>
                  <a:srgbClr val="89AA2E"/>
                </a:solidFill>
              </a:rPr>
              <a:t>ime-bound)</a:t>
            </a:r>
          </a:p>
        </p:txBody>
      </p:sp>
      <p:pic>
        <p:nvPicPr>
          <p:cNvPr id="25" name="Graphic 15">
            <a:extLst>
              <a:ext uri="{FF2B5EF4-FFF2-40B4-BE49-F238E27FC236}">
                <a16:creationId xmlns:a16="http://schemas.microsoft.com/office/drawing/2014/main" id="{2296EA05-D132-E81F-2C80-0944627D53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5246" y="3540167"/>
            <a:ext cx="1440000" cy="144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25C0876-F282-750A-D13C-A396D06D0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001937" y="3480957"/>
            <a:ext cx="1187421" cy="14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8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A74836-EB7F-4D8E-BD30-D2BD08D43192}"/>
              </a:ext>
            </a:extLst>
          </p:cNvPr>
          <p:cNvCxnSpPr>
            <a:cxnSpLocks/>
          </p:cNvCxnSpPr>
          <p:nvPr/>
        </p:nvCxnSpPr>
        <p:spPr>
          <a:xfrm>
            <a:off x="3252393" y="3101331"/>
            <a:ext cx="69900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866296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PASO 3: DEFINICIÓN DE OBJETIVOS, ACTIVIDADES Y ALCANCE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373C2-878B-F1CF-3F11-B4DC498E6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89A0A0-12EA-38C9-134D-86049487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es-ES" dirty="0"/>
              <a:t>Requisito 1.5(a)</a:t>
            </a:r>
            <a:br>
              <a:rPr lang="es-ES" dirty="0"/>
            </a:b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FB1E3-0B7E-9B1B-F4F7-BD5E2C4B0F3D}"/>
              </a:ext>
            </a:extLst>
          </p:cNvPr>
          <p:cNvSpPr txBox="1"/>
          <p:nvPr/>
        </p:nvSpPr>
        <p:spPr>
          <a:xfrm>
            <a:off x="642811" y="2681435"/>
            <a:ext cx="680301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>
                <a:solidFill>
                  <a:srgbClr val="002157"/>
                </a:solidFill>
              </a:rPr>
              <a:t>El plan de trabajo debe incluir: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2400" dirty="0">
                <a:solidFill>
                  <a:srgbClr val="002157"/>
                </a:solidFill>
              </a:rPr>
              <a:t>La justificación de </a:t>
            </a:r>
            <a:r>
              <a:rPr lang="es-ES" sz="2400" b="1" dirty="0">
                <a:solidFill>
                  <a:srgbClr val="0090BF"/>
                </a:solidFill>
              </a:rPr>
              <a:t>cuáles son los Requisitos EITI a los que se da prioridad</a:t>
            </a:r>
            <a:r>
              <a:rPr lang="es-ES" sz="2400" dirty="0">
                <a:solidFill>
                  <a:srgbClr val="002157"/>
                </a:solidFill>
              </a:rPr>
              <a:t>, y una descripción de cuáles son las actividades del plan de trabajo que contribuyen a satisfacer cada uno de los requisitos.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2400" dirty="0">
                <a:solidFill>
                  <a:srgbClr val="002157"/>
                </a:solidFill>
              </a:rPr>
              <a:t>Un </a:t>
            </a:r>
            <a:r>
              <a:rPr lang="es-ES" sz="2400" b="1" dirty="0">
                <a:solidFill>
                  <a:srgbClr val="0090BF"/>
                </a:solidFill>
              </a:rPr>
              <a:t>presupuesto con una estimación total de costos </a:t>
            </a:r>
            <a:r>
              <a:rPr lang="es-ES" sz="2400" dirty="0">
                <a:solidFill>
                  <a:srgbClr val="002157"/>
                </a:solidFill>
              </a:rPr>
              <a:t>que identifique las fuentes de financiamiento. </a:t>
            </a:r>
          </a:p>
        </p:txBody>
      </p:sp>
    </p:spTree>
    <p:extLst>
      <p:ext uri="{BB962C8B-B14F-4D97-AF65-F5344CB8AC3E}">
        <p14:creationId xmlns:p14="http://schemas.microsoft.com/office/powerpoint/2010/main" val="2072647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Tener en cuenta el ciclo de divulgación anual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01370" y="499947"/>
            <a:ext cx="560125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PASO 3: DEFINICIÓN DE OBJETIVOS, ACTIVIDADES Y ALCANCE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94765-0042-CA9A-B74E-AEB708A2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791" y="3237231"/>
            <a:ext cx="1952166" cy="19521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C15F5-FE91-BC19-6DD8-0836C35ABA7C}"/>
              </a:ext>
            </a:extLst>
          </p:cNvPr>
          <p:cNvGrpSpPr/>
          <p:nvPr/>
        </p:nvGrpSpPr>
        <p:grpSpPr>
          <a:xfrm>
            <a:off x="6047905" y="2081637"/>
            <a:ext cx="5229695" cy="838129"/>
            <a:chOff x="6047905" y="2160714"/>
            <a:chExt cx="5229695" cy="8381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81E2AE-11D1-6422-BAC1-5178EC348E2E}"/>
                </a:ext>
              </a:extLst>
            </p:cNvPr>
            <p:cNvSpPr txBox="1"/>
            <p:nvPr/>
          </p:nvSpPr>
          <p:spPr>
            <a:xfrm>
              <a:off x="8869074" y="2229402"/>
              <a:ext cx="24085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tx2"/>
                  </a:solidFill>
                  <a:latin typeface="Franklin Gothic Demi" panose="020B0603020102020204" pitchFamily="34" charset="0"/>
                </a:rPr>
                <a:t>ACORDAR</a:t>
              </a:r>
              <a:r>
                <a:rPr lang="es-ES" sz="1400" dirty="0"/>
                <a:t> </a:t>
              </a:r>
              <a:r>
                <a:rPr lang="es-ES" sz="1400" b="1" dirty="0"/>
                <a:t>el </a:t>
              </a:r>
              <a:r>
                <a:rPr lang="es-ES" sz="1400" dirty="0">
                  <a:latin typeface="Franklin Gothic Medium" panose="020B0603020102020204" pitchFamily="34" charset="0"/>
                </a:rPr>
                <a:t>plan de trabajo</a:t>
              </a:r>
            </a:p>
            <a:p>
              <a:r>
                <a:rPr lang="es-ES" sz="1000" i="1" dirty="0">
                  <a:solidFill>
                    <a:srgbClr val="424242"/>
                  </a:solidFill>
                </a:rPr>
                <a:t>GMP con apoyo del secretariado nacional, consultando a los grupos representados en sentido amplio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DA0A04-E185-4F7F-B35E-8AAF378F7CC3}"/>
                </a:ext>
              </a:extLst>
            </p:cNvPr>
            <p:cNvGrpSpPr/>
            <p:nvPr/>
          </p:nvGrpSpPr>
          <p:grpSpPr>
            <a:xfrm>
              <a:off x="6047905" y="2160714"/>
              <a:ext cx="2740322" cy="694215"/>
              <a:chOff x="6047905" y="2160714"/>
              <a:chExt cx="2740322" cy="69421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63DE6EA-DBE1-1143-3618-EF10071F2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7905" y="2160714"/>
                <a:ext cx="2740322" cy="69421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59FB14-E811-BA3E-CD61-03B8A5F1B3CC}"/>
                  </a:ext>
                </a:extLst>
              </p:cNvPr>
              <p:cNvSpPr txBox="1"/>
              <p:nvPr/>
            </p:nvSpPr>
            <p:spPr>
              <a:xfrm>
                <a:off x="6915730" y="2297584"/>
                <a:ext cx="187249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Establecer objetivos del </a:t>
                </a:r>
                <a:r>
                  <a:rPr lang="es-ES" sz="150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EITI</a:t>
                </a:r>
                <a:endParaRPr lang="es-ES" sz="1500" dirty="0">
                  <a:solidFill>
                    <a:srgbClr val="FFFFFF"/>
                  </a:solidFill>
                  <a:latin typeface="Franklin Gothic Medium" panose="020B060302010202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27073F-BCE5-DA3F-6D0C-ABA57715C502}"/>
              </a:ext>
            </a:extLst>
          </p:cNvPr>
          <p:cNvGrpSpPr/>
          <p:nvPr/>
        </p:nvGrpSpPr>
        <p:grpSpPr>
          <a:xfrm>
            <a:off x="7492286" y="3237231"/>
            <a:ext cx="4699714" cy="1261884"/>
            <a:chOff x="7492286" y="3316308"/>
            <a:chExt cx="4546146" cy="126188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4A87F9-F056-2BD1-19A3-7DEAAF326D89}"/>
                </a:ext>
              </a:extLst>
            </p:cNvPr>
            <p:cNvGrpSpPr/>
            <p:nvPr/>
          </p:nvGrpSpPr>
          <p:grpSpPr>
            <a:xfrm>
              <a:off x="7492286" y="3359230"/>
              <a:ext cx="2248382" cy="599078"/>
              <a:chOff x="7492286" y="3359230"/>
              <a:chExt cx="2248382" cy="59907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A70FEB6-C8F2-D911-7751-6DCECB6B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2286" y="3359230"/>
                <a:ext cx="2078053" cy="599078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525B1A-71CF-A0AB-8243-8AF8274B00DE}"/>
                  </a:ext>
                </a:extLst>
              </p:cNvPr>
              <p:cNvSpPr txBox="1"/>
              <p:nvPr/>
            </p:nvSpPr>
            <p:spPr>
              <a:xfrm>
                <a:off x="8377385" y="3376666"/>
                <a:ext cx="13632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Revisar las divulgaciones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E660E2-9C10-8F5A-E87B-C8F07622F01E}"/>
                </a:ext>
              </a:extLst>
            </p:cNvPr>
            <p:cNvSpPr txBox="1"/>
            <p:nvPr/>
          </p:nvSpPr>
          <p:spPr>
            <a:xfrm>
              <a:off x="9651499" y="3316308"/>
              <a:ext cx="238693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0090BF"/>
                  </a:solidFill>
                  <a:latin typeface="Franklin Gothic Demi" panose="020B0603020102020204" pitchFamily="34" charset="0"/>
                </a:rPr>
                <a:t>IDENTIFICAR</a:t>
              </a:r>
              <a:r>
                <a:rPr lang="es-ES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s-ES" sz="1400" dirty="0">
                  <a:latin typeface="Franklin Gothic Medium" panose="020B0603020102020204" pitchFamily="34" charset="0"/>
                </a:rPr>
                <a:t>las divulgaciones existentes utilizando la herramienta de la “Plantilla de transparencia”</a:t>
              </a:r>
            </a:p>
            <a:p>
              <a:r>
                <a:rPr lang="es-ES" sz="1000" i="1" dirty="0">
                  <a:solidFill>
                    <a:srgbClr val="424242"/>
                  </a:solidFill>
                </a:rPr>
                <a:t>GMP con apoyo del secretariado nacional, consultor o administrador independiente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97B0C9-E0B8-A7FA-5C60-A64F2EA14544}"/>
              </a:ext>
            </a:extLst>
          </p:cNvPr>
          <p:cNvGrpSpPr/>
          <p:nvPr/>
        </p:nvGrpSpPr>
        <p:grpSpPr>
          <a:xfrm>
            <a:off x="7365232" y="4815383"/>
            <a:ext cx="4436907" cy="1261884"/>
            <a:chOff x="7365233" y="4894460"/>
            <a:chExt cx="4204380" cy="126188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5FD81A-F60E-DA6D-156B-34C9E69D3077}"/>
                </a:ext>
              </a:extLst>
            </p:cNvPr>
            <p:cNvGrpSpPr/>
            <p:nvPr/>
          </p:nvGrpSpPr>
          <p:grpSpPr>
            <a:xfrm>
              <a:off x="7365233" y="4918490"/>
              <a:ext cx="1799861" cy="599078"/>
              <a:chOff x="7365233" y="4918490"/>
              <a:chExt cx="1799861" cy="59907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3549328-B63A-8AB8-05C2-53A673086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5233" y="4918490"/>
                <a:ext cx="1779080" cy="599078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653162-A181-B860-D945-AD3BFB9805F3}"/>
                  </a:ext>
                </a:extLst>
              </p:cNvPr>
              <p:cNvSpPr txBox="1"/>
              <p:nvPr/>
            </p:nvSpPr>
            <p:spPr>
              <a:xfrm>
                <a:off x="8246503" y="4952874"/>
                <a:ext cx="91859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Divulgar los datos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CC54C3-55E5-2F24-626B-ADE74F2E8AE8}"/>
                </a:ext>
              </a:extLst>
            </p:cNvPr>
            <p:cNvSpPr txBox="1"/>
            <p:nvPr/>
          </p:nvSpPr>
          <p:spPr>
            <a:xfrm>
              <a:off x="9269090" y="4894460"/>
              <a:ext cx="230052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00C3F0"/>
                  </a:solidFill>
                  <a:latin typeface="Franklin Gothic Demi" panose="020B0603020102020204" pitchFamily="34" charset="0"/>
                </a:rPr>
                <a:t>RECOPILAR Y DIVULGAR</a:t>
              </a:r>
              <a:r>
                <a:rPr lang="es-ES" sz="1400" dirty="0">
                  <a:solidFill>
                    <a:srgbClr val="00C3F0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s-ES" sz="1400" dirty="0">
                  <a:latin typeface="Franklin Gothic Medium" panose="020B0603020102020204" pitchFamily="34" charset="0"/>
                </a:rPr>
                <a:t>datos mediante sistemas gubernamentales y empresariales / Informe </a:t>
              </a:r>
              <a:r>
                <a:rPr lang="es-ES" sz="1400">
                  <a:latin typeface="Franklin Gothic Medium" panose="020B0603020102020204" pitchFamily="34" charset="0"/>
                </a:rPr>
                <a:t>EITI</a:t>
              </a:r>
              <a:endParaRPr lang="es-ES" sz="1400" dirty="0">
                <a:latin typeface="Franklin Gothic Medium" panose="020B0603020102020204" pitchFamily="34" charset="0"/>
              </a:endParaRPr>
            </a:p>
            <a:p>
              <a:r>
                <a:rPr lang="es-ES" sz="1000" i="1" dirty="0">
                  <a:solidFill>
                    <a:srgbClr val="424242"/>
                  </a:solidFill>
                </a:rPr>
                <a:t>Organismos gubernamentales, empresas y administrador independiente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B0739B0-CA1F-7577-4728-240E6F6E4081}"/>
              </a:ext>
            </a:extLst>
          </p:cNvPr>
          <p:cNvSpPr txBox="1"/>
          <p:nvPr/>
        </p:nvSpPr>
        <p:spPr>
          <a:xfrm>
            <a:off x="5493086" y="3879231"/>
            <a:ext cx="16688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Franklin Gothic Medium" panose="020B0603020102020204" pitchFamily="34" charset="0"/>
              </a:rPr>
              <a:t>1 año</a:t>
            </a:r>
          </a:p>
          <a:p>
            <a:pPr algn="ctr"/>
            <a:r>
              <a:rPr lang="es-ES" sz="1000" i="1" dirty="0">
                <a:solidFill>
                  <a:srgbClr val="424242"/>
                </a:solidFill>
              </a:rPr>
              <a:t>Validación externa </a:t>
            </a:r>
            <a:br>
              <a:rPr lang="es-ES" sz="1000" i="1" dirty="0">
                <a:solidFill>
                  <a:srgbClr val="424242"/>
                </a:solidFill>
              </a:rPr>
            </a:br>
            <a:r>
              <a:rPr lang="es-ES" sz="1000" i="1" dirty="0">
                <a:solidFill>
                  <a:srgbClr val="424242"/>
                </a:solidFill>
              </a:rPr>
              <a:t>cada 12 a 36 meses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047A1E-ED3B-8733-8884-4A11748E8875}"/>
              </a:ext>
            </a:extLst>
          </p:cNvPr>
          <p:cNvGrpSpPr/>
          <p:nvPr/>
        </p:nvGrpSpPr>
        <p:grpSpPr>
          <a:xfrm>
            <a:off x="1979419" y="5473474"/>
            <a:ext cx="5061800" cy="830997"/>
            <a:chOff x="1979419" y="5552551"/>
            <a:chExt cx="5061800" cy="83099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0C9A56-E8A6-1A93-8A00-A619685140AE}"/>
                </a:ext>
              </a:extLst>
            </p:cNvPr>
            <p:cNvGrpSpPr/>
            <p:nvPr/>
          </p:nvGrpSpPr>
          <p:grpSpPr>
            <a:xfrm>
              <a:off x="4908234" y="5582331"/>
              <a:ext cx="2132985" cy="648843"/>
              <a:chOff x="4908234" y="5582331"/>
              <a:chExt cx="2132985" cy="648843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C1DEC88-DF57-36B3-77DF-BD01F9175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6384" y="5582331"/>
                <a:ext cx="2094835" cy="648843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D80DFC-28E2-9627-6C52-F47E37F6163C}"/>
                  </a:ext>
                </a:extLst>
              </p:cNvPr>
              <p:cNvSpPr txBox="1"/>
              <p:nvPr/>
            </p:nvSpPr>
            <p:spPr>
              <a:xfrm>
                <a:off x="4908234" y="5633124"/>
                <a:ext cx="1265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Supervisar las divulgaciones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A90AA2-935D-F418-42E7-D1276E83F28F}"/>
                </a:ext>
              </a:extLst>
            </p:cNvPr>
            <p:cNvSpPr txBox="1"/>
            <p:nvPr/>
          </p:nvSpPr>
          <p:spPr>
            <a:xfrm>
              <a:off x="1979419" y="5552551"/>
              <a:ext cx="29149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>
                  <a:solidFill>
                    <a:srgbClr val="89AA2E"/>
                  </a:solidFill>
                  <a:latin typeface="Franklin Gothic Demi" panose="020B0603020102020204" pitchFamily="34" charset="0"/>
                </a:rPr>
                <a:t>COMPLETAR</a:t>
              </a:r>
              <a:r>
                <a:rPr lang="es-ES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br>
                <a:rPr lang="es-ES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</a:br>
              <a:r>
                <a:rPr lang="es-ES" sz="1400" dirty="0">
                  <a:latin typeface="Franklin Gothic Medium" panose="020B0603020102020204" pitchFamily="34" charset="0"/>
                </a:rPr>
                <a:t>“Plantilla de transparencia”</a:t>
              </a:r>
            </a:p>
            <a:p>
              <a:pPr algn="r"/>
              <a:r>
                <a:rPr lang="es-ES" sz="1000" i="1" dirty="0">
                  <a:solidFill>
                    <a:srgbClr val="424242"/>
                  </a:solidFill>
                </a:rPr>
                <a:t>GMP con apoyo del secretariado nacional, consultor y/o administrador independiente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2F75CA-CDA0-EB7E-3325-34C1FD355561}"/>
              </a:ext>
            </a:extLst>
          </p:cNvPr>
          <p:cNvGrpSpPr/>
          <p:nvPr/>
        </p:nvGrpSpPr>
        <p:grpSpPr>
          <a:xfrm>
            <a:off x="801371" y="4256377"/>
            <a:ext cx="4476118" cy="654362"/>
            <a:chOff x="801371" y="4335454"/>
            <a:chExt cx="4476118" cy="65436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CE8D55D-D4F8-9FAA-10E2-7F34EF116B16}"/>
                </a:ext>
              </a:extLst>
            </p:cNvPr>
            <p:cNvGrpSpPr/>
            <p:nvPr/>
          </p:nvGrpSpPr>
          <p:grpSpPr>
            <a:xfrm>
              <a:off x="2220686" y="4335454"/>
              <a:ext cx="3056803" cy="648843"/>
              <a:chOff x="2220686" y="4335454"/>
              <a:chExt cx="3056803" cy="648843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5E3D22-3818-FFDF-7A6D-16A35A39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9448" y="4335454"/>
                <a:ext cx="2748041" cy="648843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81591B0-E075-50CE-39B5-219414393E2E}"/>
                  </a:ext>
                </a:extLst>
              </p:cNvPr>
              <p:cNvSpPr txBox="1"/>
              <p:nvPr/>
            </p:nvSpPr>
            <p:spPr>
              <a:xfrm>
                <a:off x="2220686" y="4430299"/>
                <a:ext cx="216197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Analizar y comunicar los datos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57890EE-6ACC-5852-0798-8C4D6C99D8D3}"/>
                </a:ext>
              </a:extLst>
            </p:cNvPr>
            <p:cNvSpPr txBox="1"/>
            <p:nvPr/>
          </p:nvSpPr>
          <p:spPr>
            <a:xfrm>
              <a:off x="801371" y="4435818"/>
              <a:ext cx="16903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i="1" dirty="0">
                  <a:solidFill>
                    <a:srgbClr val="424242"/>
                  </a:solidFill>
                </a:rPr>
                <a:t>GMP con apoyo del secretariado nacional y cada grupo representado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9CC3A5-75E3-13A8-5453-DF4720B8E0BF}"/>
              </a:ext>
            </a:extLst>
          </p:cNvPr>
          <p:cNvGrpSpPr/>
          <p:nvPr/>
        </p:nvGrpSpPr>
        <p:grpSpPr>
          <a:xfrm>
            <a:off x="0" y="2133694"/>
            <a:ext cx="5738536" cy="2077159"/>
            <a:chOff x="461824" y="2212771"/>
            <a:chExt cx="5276712" cy="207715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D0A7FC3-5F99-F2DF-C33A-E3FCD3D9ACED}"/>
                </a:ext>
              </a:extLst>
            </p:cNvPr>
            <p:cNvGrpSpPr/>
            <p:nvPr/>
          </p:nvGrpSpPr>
          <p:grpSpPr>
            <a:xfrm>
              <a:off x="2948335" y="2789397"/>
              <a:ext cx="2790201" cy="615553"/>
              <a:chOff x="2948335" y="2789397"/>
              <a:chExt cx="2790201" cy="615553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2135499-BCE7-3F9A-88E5-9695AD156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7099" y="2789397"/>
                <a:ext cx="2611437" cy="615553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8A184B1-CD6A-C511-1217-84768F163753}"/>
                  </a:ext>
                </a:extLst>
              </p:cNvPr>
              <p:cNvSpPr txBox="1"/>
              <p:nvPr/>
            </p:nvSpPr>
            <p:spPr>
              <a:xfrm>
                <a:off x="2948335" y="2806684"/>
                <a:ext cx="191808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Revisar los resultados e impacto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320AF8-7930-D8A2-7C92-5295333A632F}"/>
                </a:ext>
              </a:extLst>
            </p:cNvPr>
            <p:cNvSpPr txBox="1"/>
            <p:nvPr/>
          </p:nvSpPr>
          <p:spPr>
            <a:xfrm>
              <a:off x="628899" y="2212771"/>
              <a:ext cx="2082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>
                  <a:solidFill>
                    <a:schemeClr val="accent5"/>
                  </a:solidFill>
                  <a:latin typeface="Franklin Gothic Demi" panose="020B0603020102020204" pitchFamily="34" charset="0"/>
                </a:rPr>
                <a:t>COMPLETAR </a:t>
              </a:r>
              <a:r>
                <a:rPr lang="es-ES" sz="1400" dirty="0">
                  <a:latin typeface="Franklin Gothic Medium" panose="020B0603020102020204" pitchFamily="34" charset="0"/>
                </a:rPr>
                <a:t>“Plantilla de resultados e impacto”</a:t>
              </a:r>
            </a:p>
            <a:p>
              <a:pPr algn="r"/>
              <a:r>
                <a:rPr lang="es-ES" sz="1000" i="1" dirty="0">
                  <a:solidFill>
                    <a:srgbClr val="424242"/>
                  </a:solidFill>
                </a:rPr>
                <a:t>GMP con apoyo del secretariado nacional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438AC6-FFAE-2BCE-4412-9A68199B9835}"/>
                </a:ext>
              </a:extLst>
            </p:cNvPr>
            <p:cNvSpPr txBox="1"/>
            <p:nvPr/>
          </p:nvSpPr>
          <p:spPr>
            <a:xfrm>
              <a:off x="461824" y="3243490"/>
              <a:ext cx="224945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>
                  <a:solidFill>
                    <a:schemeClr val="accent5"/>
                  </a:solidFill>
                  <a:latin typeface="Franklin Gothic Demi" panose="020B0603020102020204" pitchFamily="34" charset="0"/>
                </a:rPr>
                <a:t>COMPLETAR</a:t>
              </a:r>
              <a:r>
                <a:rPr lang="es-ES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s-ES" sz="1400" dirty="0">
                  <a:latin typeface="Franklin Gothic Medium" panose="020B0603020102020204" pitchFamily="34" charset="0"/>
                </a:rPr>
                <a:t>“Plantilla de participación de las partes interesadas”</a:t>
              </a:r>
            </a:p>
            <a:p>
              <a:pPr algn="r"/>
              <a:r>
                <a:rPr lang="es-ES" sz="1000" i="1" dirty="0">
                  <a:solidFill>
                    <a:srgbClr val="424242"/>
                  </a:solidFill>
                </a:rPr>
                <a:t>GMP con apoyo del secretariado nacional y cada grupo representado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78EF3F4-D1FD-DC2F-394D-AA5C77D00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60303" y="2304637"/>
              <a:ext cx="279945" cy="1722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2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EFE22B-3AC0-11D0-FB02-E80BDEC6D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967" y="501886"/>
            <a:ext cx="6124444" cy="411030"/>
          </a:xfrm>
        </p:spPr>
        <p:txBody>
          <a:bodyPr>
            <a:normAutofit fontScale="92500"/>
          </a:bodyPr>
          <a:lstStyle/>
          <a:p>
            <a:r>
              <a:rPr lang="es-ES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PASO 3: DEFINICIÓN DE OBJETIVOS, ACTIVIDADES Y ALCANCE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EF81F1-E96B-8E2B-4659-9156FFE79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EJEMPLO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0EAB1-C3A4-7FF0-AD80-DA0BB5E33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Mongolia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E4CE-428D-4222-FC7F-FAED875CDE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5250762" cy="20506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sz="2400" dirty="0"/>
              <a:t>El plan de trabajo del </a:t>
            </a:r>
            <a:r>
              <a:rPr lang="es-ES" sz="2400"/>
              <a:t>EITI</a:t>
            </a:r>
            <a:r>
              <a:rPr lang="es-ES" sz="2400" dirty="0"/>
              <a:t> identifica el fundamento de cada objetivo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Las actividades específicas incluyen los resultados buscados, plazos, el presupuesto y las entidades responsables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EF30-A5AD-0FD7-0370-23E13B2463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3011" y="1494726"/>
            <a:ext cx="4872497" cy="2344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7D5F1-4D13-9D89-83A7-10CF3C401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422" y="3533149"/>
            <a:ext cx="5302156" cy="2852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45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57CD1DB3-9604-4DE1-4551-CBE966B34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7932" y="1582316"/>
            <a:ext cx="4432825" cy="4432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EF379-EEC0-A4FD-A41B-03FB9F82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311543"/>
            <a:ext cx="9156281" cy="671660"/>
          </a:xfrm>
        </p:spPr>
        <p:txBody>
          <a:bodyPr/>
          <a:lstStyle/>
          <a:p>
            <a:r>
              <a:rPr lang="es-ES" dirty="0"/>
              <a:t>¿Por qué es importante la planificación y el seguimiento del trabajo?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82C9-AEE5-ED88-9E3C-79D69D09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772831"/>
            <a:ext cx="8467733" cy="3581400"/>
          </a:xfrm>
        </p:spPr>
        <p:txBody>
          <a:bodyPr>
            <a:normAutofit fontScale="92500" lnSpcReduction="20000"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s-ES" sz="3000" dirty="0">
                <a:latin typeface="Franklin Gothic Book" panose="020B0503020102020204"/>
              </a:rPr>
              <a:t>Para responder a la pregunta: “¿</a:t>
            </a:r>
            <a:r>
              <a:rPr lang="es-ES" sz="3000" b="1" dirty="0">
                <a:solidFill>
                  <a:srgbClr val="0090BD"/>
                </a:solidFill>
                <a:latin typeface="Franklin Gothic Book" panose="020B0503020102020204"/>
              </a:rPr>
              <a:t>Por qué debería implementarse el </a:t>
            </a:r>
            <a:r>
              <a:rPr lang="es-ES" sz="3000" b="1">
                <a:solidFill>
                  <a:srgbClr val="0090BD"/>
                </a:solidFill>
                <a:latin typeface="Franklin Gothic Book" panose="020B0503020102020204"/>
              </a:rPr>
              <a:t>EITI</a:t>
            </a:r>
            <a:r>
              <a:rPr lang="es-ES" sz="3000" b="1" dirty="0">
                <a:solidFill>
                  <a:srgbClr val="0090BD"/>
                </a:solidFill>
                <a:latin typeface="Franklin Gothic Book" panose="020B0503020102020204"/>
              </a:rPr>
              <a:t> </a:t>
            </a:r>
            <a:r>
              <a:rPr lang="es-ES" sz="3000" dirty="0">
                <a:latin typeface="Franklin Gothic Book" panose="020B0503020102020204"/>
              </a:rPr>
              <a:t>en mi país?”</a:t>
            </a:r>
          </a:p>
          <a:p>
            <a:pPr>
              <a:defRPr/>
            </a:pPr>
            <a:r>
              <a:rPr lang="es-ES" sz="3000" dirty="0">
                <a:latin typeface="Franklin Gothic Book" panose="020B0503020102020204"/>
              </a:rPr>
              <a:t>Planificar </a:t>
            </a:r>
            <a:r>
              <a:rPr lang="es-ES" sz="3000" b="1" dirty="0">
                <a:solidFill>
                  <a:srgbClr val="0090BD"/>
                </a:solidFill>
                <a:latin typeface="Franklin Gothic Book" panose="020B0503020102020204"/>
              </a:rPr>
              <a:t>actividades</a:t>
            </a:r>
            <a:r>
              <a:rPr lang="es-ES" sz="3000" dirty="0">
                <a:latin typeface="Franklin Gothic Book" panose="020B0503020102020204"/>
              </a:rPr>
              <a:t> para lograr los objetivos</a:t>
            </a:r>
          </a:p>
          <a:p>
            <a:pPr>
              <a:defRPr/>
            </a:pPr>
            <a:r>
              <a:rPr lang="es-ES" sz="3000" dirty="0">
                <a:latin typeface="Franklin Gothic Book" panose="020B0503020102020204"/>
              </a:rPr>
              <a:t>Garantizar </a:t>
            </a:r>
            <a:r>
              <a:rPr lang="es-ES" sz="3000" b="1" dirty="0">
                <a:solidFill>
                  <a:srgbClr val="0090BD"/>
                </a:solidFill>
                <a:latin typeface="Franklin Gothic Book" panose="020B0503020102020204"/>
              </a:rPr>
              <a:t>el mejor uso de los recursos 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s-ES" sz="3000" dirty="0">
                <a:latin typeface="Franklin Gothic Book" panose="020B0503020102020204"/>
              </a:rPr>
              <a:t>Obtener </a:t>
            </a:r>
            <a:r>
              <a:rPr lang="es-ES" sz="3000" b="1" dirty="0">
                <a:solidFill>
                  <a:srgbClr val="0090BD"/>
                </a:solidFill>
                <a:latin typeface="Franklin Gothic Book" panose="020B0503020102020204"/>
              </a:rPr>
              <a:t>financiamiento </a:t>
            </a:r>
            <a:r>
              <a:rPr lang="es-ES" sz="3000" dirty="0">
                <a:latin typeface="Franklin Gothic Book" panose="020B0503020102020204"/>
              </a:rPr>
              <a:t>y la </a:t>
            </a:r>
            <a:r>
              <a:rPr lang="es-ES" sz="3000" b="1" dirty="0">
                <a:solidFill>
                  <a:srgbClr val="0090BD"/>
                </a:solidFill>
                <a:latin typeface="Franklin Gothic Book" panose="020B0503020102020204"/>
              </a:rPr>
              <a:t>aprobación</a:t>
            </a:r>
            <a:r>
              <a:rPr lang="es-ES" sz="3000" dirty="0">
                <a:latin typeface="Franklin Gothic Book" panose="020B0503020102020204"/>
              </a:rPr>
              <a:t> de las partes interesadas clave</a:t>
            </a:r>
          </a:p>
          <a:p>
            <a:pPr>
              <a:defRPr/>
            </a:pPr>
            <a:r>
              <a:rPr lang="es-ES" sz="3000" dirty="0">
                <a:latin typeface="Franklin Gothic Book" panose="020B0503020102020204"/>
              </a:rPr>
              <a:t>Exigir </a:t>
            </a:r>
            <a:r>
              <a:rPr lang="es-ES" sz="3000" b="1" dirty="0">
                <a:solidFill>
                  <a:srgbClr val="0090BD"/>
                </a:solidFill>
                <a:latin typeface="Franklin Gothic Book" panose="020B0503020102020204"/>
              </a:rPr>
              <a:t>rendición de cuentas</a:t>
            </a:r>
            <a:r>
              <a:rPr lang="es-ES" sz="3000" dirty="0">
                <a:latin typeface="Franklin Gothic Book" panose="020B0503020102020204"/>
              </a:rPr>
              <a:t> sobre el proceso </a:t>
            </a:r>
            <a:r>
              <a:rPr lang="es-ES" sz="3000">
                <a:latin typeface="Franklin Gothic Book" panose="020B0503020102020204"/>
              </a:rPr>
              <a:t>EITI</a:t>
            </a:r>
            <a:endParaRPr lang="es-ES" sz="3000" dirty="0">
              <a:latin typeface="Franklin Gothic Book" panose="020B0503020102020204"/>
            </a:endParaRPr>
          </a:p>
          <a:p>
            <a:pPr>
              <a:defRPr/>
            </a:pPr>
            <a:r>
              <a:rPr lang="es-ES" sz="3000" dirty="0">
                <a:latin typeface="Franklin Gothic Book" panose="020B0503020102020204"/>
              </a:rPr>
              <a:t>Aprender y </a:t>
            </a:r>
            <a:r>
              <a:rPr lang="es-ES" sz="3000" b="1" dirty="0">
                <a:solidFill>
                  <a:srgbClr val="0090BD"/>
                </a:solidFill>
                <a:latin typeface="Franklin Gothic Book" panose="020B0503020102020204"/>
              </a:rPr>
              <a:t>mejorar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00100" y="489787"/>
            <a:ext cx="1919953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bg2"/>
                </a:solidFill>
                <a:latin typeface="Franklin Gothic Medium" panose="020B0603020102020204" pitchFamily="34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25039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701DB-5C2B-D27F-AE91-8B85EAD24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967" y="501886"/>
            <a:ext cx="5799591" cy="411030"/>
          </a:xfrm>
        </p:spPr>
        <p:txBody>
          <a:bodyPr>
            <a:normAutofit fontScale="85000" lnSpcReduction="10000"/>
          </a:bodyPr>
          <a:lstStyle/>
          <a:p>
            <a:r>
              <a:rPr lang="es-ES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PASO 3: </a:t>
            </a:r>
            <a:r>
              <a:rPr lang="es-ES" dirty="0">
                <a:solidFill>
                  <a:srgbClr val="89AA2E"/>
                </a:solidFill>
              </a:rPr>
              <a:t>DEFINICIÓN DE</a:t>
            </a:r>
            <a:r>
              <a:rPr lang="es-ES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 OBJETIVOS, ACTIVIDADES Y ALCANCE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EF81F1-E96B-8E2B-4659-9156FFE79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EJEMPLO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0EAB1-C3A4-7FF0-AD80-DA0BB5E33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Trinidad y Tobago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E4CE-428D-4222-FC7F-FAED875CDE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5"/>
            <a:ext cx="4671441" cy="217102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sz="2400" dirty="0"/>
              <a:t>El plan de trabajo identifica actividades mensurables, </a:t>
            </a:r>
            <a:r>
              <a:rPr lang="es-ES" dirty="0"/>
              <a:t>con</a:t>
            </a:r>
            <a:r>
              <a:rPr lang="es-ES" sz="2400" dirty="0"/>
              <a:t> una estimación de costos y resultados claros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343AA4-07AF-BF3F-FB58-B9ABE6777DA4}"/>
              </a:ext>
            </a:extLst>
          </p:cNvPr>
          <p:cNvGrpSpPr/>
          <p:nvPr/>
        </p:nvGrpSpPr>
        <p:grpSpPr>
          <a:xfrm>
            <a:off x="6553581" y="1355137"/>
            <a:ext cx="5252343" cy="5064047"/>
            <a:chOff x="6459268" y="1097748"/>
            <a:chExt cx="5582704" cy="5382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6C5ECC-0007-6871-255B-18BE9C241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9268" y="1097748"/>
              <a:ext cx="5459896" cy="538256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Speech Bubble: Rectangle 4">
              <a:extLst>
                <a:ext uri="{FF2B5EF4-FFF2-40B4-BE49-F238E27FC236}">
                  <a16:creationId xmlns:a16="http://schemas.microsoft.com/office/drawing/2014/main" id="{CDC46DF3-38EE-01A7-6781-B526E71991D7}"/>
                </a:ext>
              </a:extLst>
            </p:cNvPr>
            <p:cNvSpPr/>
            <p:nvPr/>
          </p:nvSpPr>
          <p:spPr>
            <a:xfrm>
              <a:off x="9897210" y="2329405"/>
              <a:ext cx="1568055" cy="316198"/>
            </a:xfrm>
            <a:prstGeom prst="wedgeRectCallout">
              <a:avLst>
                <a:gd name="adj1" fmla="val -73605"/>
                <a:gd name="adj2" fmla="val -54521"/>
              </a:avLst>
            </a:prstGeom>
            <a:solidFill>
              <a:srgbClr val="89A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rgbClr val="FFFFFF"/>
                  </a:solidFill>
                </a:rPr>
                <a:t>OBJETIVO</a:t>
              </a:r>
            </a:p>
          </p:txBody>
        </p:sp>
        <p:sp>
          <p:nvSpPr>
            <p:cNvPr id="12" name="Speech Bubble: Rectangle 4">
              <a:extLst>
                <a:ext uri="{FF2B5EF4-FFF2-40B4-BE49-F238E27FC236}">
                  <a16:creationId xmlns:a16="http://schemas.microsoft.com/office/drawing/2014/main" id="{7C90FE03-6E9A-F64E-6A10-1879B8166CD0}"/>
                </a:ext>
              </a:extLst>
            </p:cNvPr>
            <p:cNvSpPr/>
            <p:nvPr/>
          </p:nvSpPr>
          <p:spPr>
            <a:xfrm>
              <a:off x="10473917" y="3925612"/>
              <a:ext cx="1568055" cy="316198"/>
            </a:xfrm>
            <a:prstGeom prst="wedgeRectCallout">
              <a:avLst>
                <a:gd name="adj1" fmla="val -73605"/>
                <a:gd name="adj2" fmla="val -54521"/>
              </a:avLst>
            </a:prstGeom>
            <a:solidFill>
              <a:srgbClr val="89A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rgbClr val="FFFFFF"/>
                  </a:solidFill>
                </a:rPr>
                <a:t>FUNDAMENTO</a:t>
              </a:r>
            </a:p>
          </p:txBody>
        </p:sp>
        <p:sp>
          <p:nvSpPr>
            <p:cNvPr id="13" name="Speech Bubble: Rectangle 4">
              <a:extLst>
                <a:ext uri="{FF2B5EF4-FFF2-40B4-BE49-F238E27FC236}">
                  <a16:creationId xmlns:a16="http://schemas.microsoft.com/office/drawing/2014/main" id="{44D97CEA-F2D8-604C-1CF3-80E69F7B481F}"/>
                </a:ext>
              </a:extLst>
            </p:cNvPr>
            <p:cNvSpPr/>
            <p:nvPr/>
          </p:nvSpPr>
          <p:spPr>
            <a:xfrm>
              <a:off x="10298085" y="5926817"/>
              <a:ext cx="1568055" cy="316198"/>
            </a:xfrm>
            <a:prstGeom prst="wedgeRectCallout">
              <a:avLst>
                <a:gd name="adj1" fmla="val -73605"/>
                <a:gd name="adj2" fmla="val -54521"/>
              </a:avLst>
            </a:prstGeom>
            <a:solidFill>
              <a:srgbClr val="89A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rgbClr val="FFFFFF"/>
                  </a:solidFill>
                </a:rPr>
                <a:t>ACTIVIDAD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40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701DB-5C2B-D27F-AE91-8B85EAD24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967" y="501886"/>
            <a:ext cx="5922312" cy="411030"/>
          </a:xfrm>
        </p:spPr>
        <p:txBody>
          <a:bodyPr>
            <a:normAutofit fontScale="92500"/>
          </a:bodyPr>
          <a:lstStyle/>
          <a:p>
            <a:r>
              <a:rPr lang="es-ES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PASO 3: DEFINICIÓN DE OBJETIVOS, ACTIVIDADES Y ALCANCE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EF81F1-E96B-8E2B-4659-9156FFE79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EJEMPLO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0EAB1-C3A4-7FF0-AD80-DA0BB5E33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Mozambique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E4CE-428D-4222-FC7F-FAED875CDE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4877181" cy="229067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dirty="0"/>
              <a:t>El informe de progreso incluye información sobre el uso de los fondos para cada una de las actividades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2647D-9BF2-9091-B8BD-BABECBDDA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79" y="1171606"/>
            <a:ext cx="4966205" cy="52026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263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clipboard and pen&#10;&#10;Description automatically generated">
            <a:extLst>
              <a:ext uri="{FF2B5EF4-FFF2-40B4-BE49-F238E27FC236}">
                <a16:creationId xmlns:a16="http://schemas.microsoft.com/office/drawing/2014/main" id="{025AD3E1-F5F5-59C5-4453-6DF84917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1046" y="-25996"/>
            <a:ext cx="5310954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69CAA2-80BF-ED89-9914-03EFC6BE1D98}"/>
              </a:ext>
            </a:extLst>
          </p:cNvPr>
          <p:cNvSpPr/>
          <p:nvPr/>
        </p:nvSpPr>
        <p:spPr>
          <a:xfrm>
            <a:off x="6881046" y="1"/>
            <a:ext cx="5310954" cy="6857999"/>
          </a:xfrm>
          <a:prstGeom prst="rect">
            <a:avLst/>
          </a:prstGeom>
          <a:solidFill>
            <a:schemeClr val="accent5">
              <a:alpha val="7085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92A700-6127-1EF4-5969-9813F6565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388985"/>
            <a:ext cx="5330397" cy="1156106"/>
          </a:xfrm>
        </p:spPr>
        <p:txBody>
          <a:bodyPr/>
          <a:lstStyle/>
          <a:p>
            <a:r>
              <a:rPr lang="es-ES" sz="3600" b="0" dirty="0"/>
              <a:t>PASO</a:t>
            </a:r>
            <a:r>
              <a:rPr lang="es-ES" sz="3600" b="0" dirty="0">
                <a:solidFill>
                  <a:srgbClr val="FFFFFF"/>
                </a:solidFill>
              </a:rPr>
              <a:t> 4</a:t>
            </a:r>
          </a:p>
          <a:p>
            <a:r>
              <a:rPr lang="es-ES" sz="4000" dirty="0">
                <a:solidFill>
                  <a:srgbClr val="FFFFFF"/>
                </a:solidFill>
              </a:rPr>
              <a:t>Seguimiento y revisión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EFC13-C061-D84F-63C7-8D30F99E6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104" y="2033070"/>
            <a:ext cx="5479628" cy="571584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FF69E0-7694-CABC-DD6A-4FA634DB61A4}"/>
              </a:ext>
            </a:extLst>
          </p:cNvPr>
          <p:cNvSpPr/>
          <p:nvPr/>
        </p:nvSpPr>
        <p:spPr>
          <a:xfrm>
            <a:off x="0" y="1748589"/>
            <a:ext cx="5181600" cy="856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313C5-E8AF-E5AB-15E2-4F6B0D631149}"/>
              </a:ext>
            </a:extLst>
          </p:cNvPr>
          <p:cNvSpPr txBox="1"/>
          <p:nvPr/>
        </p:nvSpPr>
        <p:spPr>
          <a:xfrm>
            <a:off x="1063531" y="1716088"/>
            <a:ext cx="411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ELABORACIÓN DE UN PLAN DE TRABAJO</a:t>
            </a:r>
          </a:p>
        </p:txBody>
      </p:sp>
    </p:spTree>
    <p:extLst>
      <p:ext uri="{BB962C8B-B14F-4D97-AF65-F5344CB8AC3E}">
        <p14:creationId xmlns:p14="http://schemas.microsoft.com/office/powerpoint/2010/main" val="3318657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14A2CC-0165-5606-64EE-9E238E2422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7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14287"/>
            <a:ext cx="53303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Preguntas clave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1"/>
            <a:ext cx="8291326" cy="45891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¿Deberían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modificarse </a:t>
            </a:r>
            <a:r>
              <a:rPr lang="es-ES" sz="2600" dirty="0">
                <a:latin typeface="Franklin Gothic Book" panose="020B0503020102020204"/>
              </a:rPr>
              <a:t>los objetivos o las actividades? ¿Debemos identificar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nuevas prioridades</a:t>
            </a:r>
            <a:r>
              <a:rPr lang="es-ES" sz="2600" dirty="0">
                <a:latin typeface="Franklin Gothic Book" panose="020B0503020102020204"/>
              </a:rPr>
              <a:t>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¿Estamos logrando los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entregables previstos </a:t>
            </a:r>
            <a:r>
              <a:rPr lang="es-ES" sz="2600" dirty="0">
                <a:latin typeface="Franklin Gothic Book" panose="020B0503020102020204"/>
              </a:rPr>
              <a:t>para este trimestre?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¿El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financiamiento</a:t>
            </a:r>
            <a:r>
              <a:rPr lang="es-ES" sz="2600" dirty="0">
                <a:latin typeface="Franklin Gothic Book" panose="020B0503020102020204"/>
              </a:rPr>
              <a:t> es suficiente? ¿Lo hemos ejecutado bien? ¿Qué debe mejorarse? 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¿Hemos contribuido a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mejorar la gobernanza </a:t>
            </a:r>
            <a:r>
              <a:rPr lang="es-ES" sz="2600" dirty="0">
                <a:latin typeface="Franklin Gothic Book" panose="020B0503020102020204"/>
              </a:rPr>
              <a:t>de las actividades extractivas? 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es-ES" sz="2600" dirty="0">
                <a:latin typeface="Franklin Gothic Book" panose="020B0503020102020204"/>
              </a:rPr>
              <a:t>¿Hemos identificado/debatido los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casos de corrupción</a:t>
            </a:r>
            <a:r>
              <a:rPr lang="es-ES" sz="2600" dirty="0">
                <a:latin typeface="Franklin Gothic Book" panose="020B0503020102020204"/>
              </a:rPr>
              <a:t> relevantes?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Franklin Gothic Medium" panose="020B0603020102020204" pitchFamily="34" charset="0"/>
              </a:rPr>
              <a:t>PASO 4: SEGUIMIENTO Y REVISIÓN</a:t>
            </a:r>
          </a:p>
        </p:txBody>
      </p:sp>
    </p:spTree>
    <p:extLst>
      <p:ext uri="{BB962C8B-B14F-4D97-AF65-F5344CB8AC3E}">
        <p14:creationId xmlns:p14="http://schemas.microsoft.com/office/powerpoint/2010/main" val="1432130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9340A-8AB3-CB86-90F7-60E2F86AF7BE}"/>
              </a:ext>
            </a:extLst>
          </p:cNvPr>
          <p:cNvCxnSpPr>
            <a:cxnSpLocks/>
          </p:cNvCxnSpPr>
          <p:nvPr/>
        </p:nvCxnSpPr>
        <p:spPr>
          <a:xfrm>
            <a:off x="752565" y="3159128"/>
            <a:ext cx="160681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B524E5-882A-5B12-80E8-64A345E75059}"/>
              </a:ext>
            </a:extLst>
          </p:cNvPr>
          <p:cNvSpPr txBox="1"/>
          <p:nvPr/>
        </p:nvSpPr>
        <p:spPr>
          <a:xfrm>
            <a:off x="654852" y="2754005"/>
            <a:ext cx="515946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>
                <a:solidFill>
                  <a:srgbClr val="002157"/>
                </a:solidFill>
              </a:rPr>
              <a:t>Se requiere que el grupo multipartícipe lleve a cabo una </a:t>
            </a:r>
            <a:r>
              <a:rPr lang="es-ES" sz="2600" b="1" dirty="0">
                <a:solidFill>
                  <a:srgbClr val="0090BF"/>
                </a:solidFill>
              </a:rPr>
              <a:t>revisión anual del progreso</a:t>
            </a:r>
            <a:r>
              <a:rPr lang="es-ES" sz="2600" dirty="0">
                <a:solidFill>
                  <a:srgbClr val="002157"/>
                </a:solidFill>
              </a:rPr>
              <a:t> del plan de trabajo, que debería ser la base del siguiente plan de trabajo.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Franklin Gothic Medium" panose="020B0603020102020204" pitchFamily="34" charset="0"/>
              </a:rPr>
              <a:t>PASO 4: SEGUIMIENTO Y REVISIÓN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128CD-1CC0-A258-0B2E-C4FA122DE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13CFC65-2B8A-B738-FA9A-90AC1621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es-ES" dirty="0"/>
              <a:t>Requisito 1.5(b)</a:t>
            </a:r>
            <a:br>
              <a:rPr lang="es-ES" dirty="0"/>
            </a:br>
            <a:endParaRPr lang="es-E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CA5BD6-169D-D926-8AF3-00EA73FDDF86}"/>
              </a:ext>
            </a:extLst>
          </p:cNvPr>
          <p:cNvSpPr txBox="1"/>
          <p:nvPr/>
        </p:nvSpPr>
        <p:spPr>
          <a:xfrm>
            <a:off x="654852" y="5124094"/>
            <a:ext cx="507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2400" i="1">
              <a:solidFill>
                <a:schemeClr val="accent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BCC84-5A28-00FB-7A17-DC0F0D8CCBCB}"/>
              </a:ext>
            </a:extLst>
          </p:cNvPr>
          <p:cNvSpPr txBox="1"/>
          <p:nvPr/>
        </p:nvSpPr>
        <p:spPr>
          <a:xfrm>
            <a:off x="654852" y="5124094"/>
            <a:ext cx="507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5"/>
                </a:solidFill>
              </a:rPr>
              <a:t>Antes era parte del Req. 7.4, ahora se fusionó con el Req. 1.5 </a:t>
            </a:r>
          </a:p>
        </p:txBody>
      </p:sp>
    </p:spTree>
    <p:extLst>
      <p:ext uri="{BB962C8B-B14F-4D97-AF65-F5344CB8AC3E}">
        <p14:creationId xmlns:p14="http://schemas.microsoft.com/office/powerpoint/2010/main" val="2956077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CF54E-B38F-4993-06E1-256BD634C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7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14287"/>
            <a:ext cx="53303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Revisión anual del progreso del plan de trabajo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1"/>
            <a:ext cx="7601779" cy="43611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4000"/>
              </a:lnSpc>
              <a:buNone/>
              <a:defRPr/>
            </a:pPr>
            <a:r>
              <a:rPr lang="es-ES" sz="2600" dirty="0">
                <a:latin typeface="Franklin Gothic Book" panose="020B0503020102020204"/>
              </a:rPr>
              <a:t>La revisión del progreso debe incluir: </a:t>
            </a:r>
          </a:p>
          <a:p>
            <a:pPr>
              <a:lnSpc>
                <a:spcPct val="104000"/>
              </a:lnSpc>
              <a:buClr>
                <a:srgbClr val="002157"/>
              </a:buClr>
              <a:defRPr/>
            </a:pP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Progreso</a:t>
            </a:r>
            <a:r>
              <a:rPr lang="es-ES" sz="2600" dirty="0">
                <a:latin typeface="Franklin Gothic Book" panose="020B0503020102020204"/>
              </a:rPr>
              <a:t>,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desafíos</a:t>
            </a:r>
            <a:r>
              <a:rPr lang="es-ES" sz="2600" dirty="0">
                <a:latin typeface="Franklin Gothic Book" panose="020B0503020102020204"/>
              </a:rPr>
              <a:t> y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cambios</a:t>
            </a:r>
            <a:r>
              <a:rPr lang="es-ES" sz="2600" dirty="0">
                <a:latin typeface="Franklin Gothic Book" panose="020B0503020102020204"/>
              </a:rPr>
              <a:t> en los objetivos y el plan de trabajo</a:t>
            </a:r>
          </a:p>
          <a:p>
            <a:pPr>
              <a:lnSpc>
                <a:spcPct val="104000"/>
              </a:lnSpc>
              <a:defRPr/>
            </a:pPr>
            <a:r>
              <a:rPr lang="es-ES" sz="2600" dirty="0">
                <a:latin typeface="Franklin Gothic Book" panose="020B0503020102020204"/>
              </a:rPr>
              <a:t>Actividades y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resultados obtenidos</a:t>
            </a:r>
          </a:p>
          <a:p>
            <a:pPr>
              <a:lnSpc>
                <a:spcPct val="104000"/>
              </a:lnSpc>
              <a:defRPr/>
            </a:pPr>
            <a:r>
              <a:rPr lang="es-ES" sz="2600" dirty="0">
                <a:latin typeface="Franklin Gothic Book" panose="020B0503020102020204"/>
              </a:rPr>
              <a:t>El modo en que se obtuvieron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comentarios de las partes interesadas</a:t>
            </a:r>
          </a:p>
          <a:p>
            <a:pPr>
              <a:lnSpc>
                <a:spcPct val="104000"/>
              </a:lnSpc>
              <a:defRPr/>
            </a:pPr>
            <a:r>
              <a:rPr lang="es-ES" sz="2600" dirty="0">
                <a:latin typeface="Franklin Gothic Book" panose="020B0503020102020204"/>
              </a:rPr>
              <a:t>La manera en que se tuvieron en cuenta las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cuestiones de género </a:t>
            </a:r>
            <a:r>
              <a:rPr lang="es-ES" sz="2600" dirty="0">
                <a:latin typeface="Franklin Gothic Book" panose="020B0503020102020204"/>
              </a:rPr>
              <a:t>e inclusión</a:t>
            </a:r>
          </a:p>
          <a:p>
            <a:pPr>
              <a:lnSpc>
                <a:spcPct val="104000"/>
              </a:lnSpc>
              <a:buClr>
                <a:srgbClr val="002157"/>
              </a:buClr>
              <a:defRPr/>
            </a:pPr>
            <a:r>
              <a:rPr lang="es-ES" sz="2600" dirty="0">
                <a:latin typeface="Franklin Gothic Book" panose="020B0503020102020204"/>
              </a:rPr>
              <a:t>Informe de </a:t>
            </a:r>
            <a:r>
              <a:rPr lang="es-ES" sz="2600" b="1" dirty="0">
                <a:solidFill>
                  <a:srgbClr val="0090BD"/>
                </a:solidFill>
                <a:latin typeface="Franklin Gothic Book" panose="020B0503020102020204"/>
              </a:rPr>
              <a:t>gastos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PASO 4: SEGUIMIENTO Y REVISIÓN</a:t>
            </a:r>
          </a:p>
        </p:txBody>
      </p:sp>
    </p:spTree>
    <p:extLst>
      <p:ext uri="{BB962C8B-B14F-4D97-AF65-F5344CB8AC3E}">
        <p14:creationId xmlns:p14="http://schemas.microsoft.com/office/powerpoint/2010/main" val="1927384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Presupuesto e informe de gastos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391D3-7C45-AF8C-4B3B-DBFAF3479418}"/>
              </a:ext>
            </a:extLst>
          </p:cNvPr>
          <p:cNvSpPr txBox="1"/>
          <p:nvPr/>
        </p:nvSpPr>
        <p:spPr>
          <a:xfrm>
            <a:off x="810995" y="48069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PASO 4: SEGUIMIENTO Y REVISIÓN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85ADE1-565F-1C6A-484C-F017E1584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065" y="434396"/>
            <a:ext cx="8429936" cy="6423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8DB082-B085-F585-BBBB-6830EDFF92E3}"/>
              </a:ext>
            </a:extLst>
          </p:cNvPr>
          <p:cNvSpPr txBox="1"/>
          <p:nvPr/>
        </p:nvSpPr>
        <p:spPr>
          <a:xfrm>
            <a:off x="651984" y="3037111"/>
            <a:ext cx="300116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s-ES" sz="2400" b="1" dirty="0">
                <a:solidFill>
                  <a:schemeClr val="accent5"/>
                </a:solidFill>
                <a:latin typeface="Franklin Gothic Demi" panose="020B0603020102020204" pitchFamily="34" charset="0"/>
              </a:rPr>
              <a:t>Presupuesto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</a:rPr>
              <a:t>Financiamiento esperado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</a:rPr>
              <a:t>Gastos esperados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</a:rPr>
              <a:t>Supuestos asumidos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84AFD-AA65-5A5D-A591-B7050F3DAAFF}"/>
              </a:ext>
            </a:extLst>
          </p:cNvPr>
          <p:cNvSpPr txBox="1"/>
          <p:nvPr/>
        </p:nvSpPr>
        <p:spPr>
          <a:xfrm>
            <a:off x="8871284" y="3028513"/>
            <a:ext cx="3367829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s-ES" sz="2400" b="1" dirty="0">
                <a:solidFill>
                  <a:schemeClr val="accent5"/>
                </a:solidFill>
                <a:latin typeface="Franklin Gothic Demi" panose="020B0603020102020204" pitchFamily="34" charset="0"/>
              </a:rPr>
              <a:t>Informe de gastos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</a:rPr>
              <a:t>Financiamiento real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</a:rPr>
              <a:t>Gastos reales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</a:rPr>
              <a:t>Explicación de las brechas significativas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</a:rPr>
              <a:t>Implicaciones para la implementación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5CB60A-40B4-90A7-C935-0727E6D08022}"/>
              </a:ext>
            </a:extLst>
          </p:cNvPr>
          <p:cNvCxnSpPr>
            <a:cxnSpLocks/>
          </p:cNvCxnSpPr>
          <p:nvPr/>
        </p:nvCxnSpPr>
        <p:spPr>
          <a:xfrm>
            <a:off x="753121" y="3638113"/>
            <a:ext cx="366977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E3C4328-40B0-4DEE-2E42-D465450A1A88}"/>
              </a:ext>
            </a:extLst>
          </p:cNvPr>
          <p:cNvSpPr/>
          <p:nvPr/>
        </p:nvSpPr>
        <p:spPr>
          <a:xfrm>
            <a:off x="4075777" y="3302566"/>
            <a:ext cx="694244" cy="6942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5EF949-0FDD-2955-73BD-4B8856DBEA61}"/>
              </a:ext>
            </a:extLst>
          </p:cNvPr>
          <p:cNvCxnSpPr>
            <a:cxnSpLocks/>
          </p:cNvCxnSpPr>
          <p:nvPr/>
        </p:nvCxnSpPr>
        <p:spPr>
          <a:xfrm>
            <a:off x="7542152" y="3638113"/>
            <a:ext cx="376238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7056978-9474-18D7-414C-4B938F3CAE91}"/>
              </a:ext>
            </a:extLst>
          </p:cNvPr>
          <p:cNvSpPr/>
          <p:nvPr/>
        </p:nvSpPr>
        <p:spPr>
          <a:xfrm>
            <a:off x="7244092" y="3302566"/>
            <a:ext cx="694244" cy="6942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701F0D5-9D15-BA80-A09C-10AFD5D6C3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480" y="3448139"/>
            <a:ext cx="428661" cy="42866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F3EA0E0-1C21-EAD2-A67D-9E023868C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371270" y="3417782"/>
            <a:ext cx="475171" cy="4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25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3FCB1-9AEC-2CB6-871D-C19012E14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EJEMPLO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41445-418B-46F7-FE53-547B25BD1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Guinea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0C998-8050-A0C8-3C1E-431B062D56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4225671" cy="2027784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El </a:t>
            </a:r>
            <a:r>
              <a:rPr lang="es-ES" sz="2800" dirty="0">
                <a:hlinkClick r:id="rId3"/>
              </a:rPr>
              <a:t>informe anual</a:t>
            </a:r>
            <a:r>
              <a:rPr lang="es-ES" sz="2800" dirty="0"/>
              <a:t> del </a:t>
            </a:r>
            <a:r>
              <a:rPr lang="es-ES" sz="2800"/>
              <a:t>EITI</a:t>
            </a:r>
            <a:r>
              <a:rPr lang="es-ES" sz="2800" dirty="0"/>
              <a:t> forma parte de la evaluación del desempeño de ITIE Guinea realizada por el gobierno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E507F-E29F-2DE3-2083-196C6F498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776" y="1724914"/>
            <a:ext cx="6181839" cy="40617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C329F4-931E-606A-AE05-9B0383D7F76E}"/>
              </a:ext>
            </a:extLst>
          </p:cNvPr>
          <p:cNvSpPr txBox="1"/>
          <p:nvPr/>
        </p:nvSpPr>
        <p:spPr>
          <a:xfrm>
            <a:off x="810995" y="48069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PASO 4: SEGUIMIENTO Y REVISIÓN</a:t>
            </a:r>
          </a:p>
        </p:txBody>
      </p:sp>
    </p:spTree>
    <p:extLst>
      <p:ext uri="{BB962C8B-B14F-4D97-AF65-F5344CB8AC3E}">
        <p14:creationId xmlns:p14="http://schemas.microsoft.com/office/powerpoint/2010/main" val="1414344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3FCB1-9AEC-2CB6-871D-C19012E14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EJEMPLO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41445-418B-46F7-FE53-547B25BD1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Argentina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0C998-8050-A0C8-3C1E-431B062D56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4465701" cy="2130654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El Informe de progreso incluye comentarios de cada grupo representado sobre el progreso alcanzado hasta la fecha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2BD19-F01D-2575-8615-3F76B24D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93" y="1394460"/>
            <a:ext cx="3564657" cy="5055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E7F68-89B9-A655-CFAF-38779BC32211}"/>
              </a:ext>
            </a:extLst>
          </p:cNvPr>
          <p:cNvSpPr txBox="1"/>
          <p:nvPr/>
        </p:nvSpPr>
        <p:spPr>
          <a:xfrm>
            <a:off x="810995" y="48069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PASO 4: SEGUIMIENTO Y REVISIÓN</a:t>
            </a:r>
          </a:p>
        </p:txBody>
      </p:sp>
    </p:spTree>
    <p:extLst>
      <p:ext uri="{BB962C8B-B14F-4D97-AF65-F5344CB8AC3E}">
        <p14:creationId xmlns:p14="http://schemas.microsoft.com/office/powerpoint/2010/main" val="3746790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3FCB1-9AEC-2CB6-871D-C19012E14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EJEMPLO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41445-418B-46F7-FE53-547B25BD1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Alemania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0C998-8050-A0C8-3C1E-431B062D56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4385691" cy="2176374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El </a:t>
            </a:r>
            <a:r>
              <a:rPr lang="es-ES" sz="2800" dirty="0">
                <a:hlinkClick r:id="rId3"/>
              </a:rPr>
              <a:t>Informe de progreso</a:t>
            </a:r>
            <a:r>
              <a:rPr lang="es-ES" sz="2800" dirty="0"/>
              <a:t> incluye un análisis final de qué se logró y en qué se debe seguir trabajando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CF89D-68C5-16A2-DBA6-F6437CC9D8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740" y="1311117"/>
            <a:ext cx="5896401" cy="51502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372E79-7F5E-5B17-4CE3-BE0D12CBD121}"/>
              </a:ext>
            </a:extLst>
          </p:cNvPr>
          <p:cNvSpPr txBox="1"/>
          <p:nvPr/>
        </p:nvSpPr>
        <p:spPr>
          <a:xfrm>
            <a:off x="810995" y="48069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PASO 4: SEGUIMIENTO Y REVISIÓN</a:t>
            </a:r>
          </a:p>
        </p:txBody>
      </p:sp>
    </p:spTree>
    <p:extLst>
      <p:ext uri="{BB962C8B-B14F-4D97-AF65-F5344CB8AC3E}">
        <p14:creationId xmlns:p14="http://schemas.microsoft.com/office/powerpoint/2010/main" val="173185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C4D057-7C46-EA8A-32B8-23AC885CC030}"/>
              </a:ext>
            </a:extLst>
          </p:cNvPr>
          <p:cNvSpPr/>
          <p:nvPr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02A1F-BA1A-F1F7-6D4C-15012E05778C}"/>
              </a:ext>
            </a:extLst>
          </p:cNvPr>
          <p:cNvSpPr/>
          <p:nvPr/>
        </p:nvSpPr>
        <p:spPr>
          <a:xfrm>
            <a:off x="-1" y="1896169"/>
            <a:ext cx="4561115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E44391-B757-DB9C-82EC-488EDD21553A}"/>
              </a:ext>
            </a:extLst>
          </p:cNvPr>
          <p:cNvSpPr txBox="1"/>
          <p:nvPr/>
        </p:nvSpPr>
        <p:spPr>
          <a:xfrm>
            <a:off x="1063531" y="1988802"/>
            <a:ext cx="394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REQUISITO 1.5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39DA43A-BAF1-43C5-ABB1-7C95B7D0B3D0}"/>
              </a:ext>
            </a:extLst>
          </p:cNvPr>
          <p:cNvSpPr txBox="1">
            <a:spLocks/>
          </p:cNvSpPr>
          <p:nvPr/>
        </p:nvSpPr>
        <p:spPr>
          <a:xfrm>
            <a:off x="1063531" y="3581835"/>
            <a:ext cx="4067269" cy="671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5600" b="1" i="0" kern="1200" baseline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FFFFFF"/>
                </a:solidFill>
              </a:rPr>
              <a:t>¿Qué cambió?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98E6E9-A43D-887F-E702-5294B5207E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92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veral sticky notes pinned to a wall&#10;&#10;Description automatically generated">
            <a:extLst>
              <a:ext uri="{FF2B5EF4-FFF2-40B4-BE49-F238E27FC236}">
                <a16:creationId xmlns:a16="http://schemas.microsoft.com/office/drawing/2014/main" id="{A7FE4D47-75AA-899E-CE0D-0C0350E72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399" y="0"/>
            <a:ext cx="530860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97C658-9103-7952-5706-1F8F1E5F01F5}"/>
              </a:ext>
            </a:extLst>
          </p:cNvPr>
          <p:cNvSpPr/>
          <p:nvPr/>
        </p:nvSpPr>
        <p:spPr>
          <a:xfrm>
            <a:off x="6883400" y="1"/>
            <a:ext cx="5308600" cy="6857999"/>
          </a:xfrm>
          <a:prstGeom prst="rect">
            <a:avLst/>
          </a:prstGeom>
          <a:solidFill>
            <a:schemeClr val="accent6">
              <a:alpha val="7085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F883D5-4E1B-0798-8001-C0EC6BCFC1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3600" b="0" dirty="0">
                <a:solidFill>
                  <a:srgbClr val="FFFFFF"/>
                </a:solidFill>
              </a:rPr>
              <a:t>PASO 5</a:t>
            </a:r>
          </a:p>
          <a:p>
            <a:r>
              <a:rPr lang="es-ES" sz="4000" dirty="0">
                <a:solidFill>
                  <a:srgbClr val="FFFFFF"/>
                </a:solidFill>
              </a:rPr>
              <a:t>Elaboración de un nuevo plan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C013D2-01CC-A0E6-FD12-6166300BB138}"/>
              </a:ext>
            </a:extLst>
          </p:cNvPr>
          <p:cNvSpPr/>
          <p:nvPr/>
        </p:nvSpPr>
        <p:spPr>
          <a:xfrm>
            <a:off x="0" y="1828801"/>
            <a:ext cx="5181600" cy="775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6F2F9-6690-FDA4-7996-2624B397CE00}"/>
              </a:ext>
            </a:extLst>
          </p:cNvPr>
          <p:cNvSpPr txBox="1"/>
          <p:nvPr/>
        </p:nvSpPr>
        <p:spPr>
          <a:xfrm>
            <a:off x="1063531" y="1748172"/>
            <a:ext cx="411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ELABORACIÓN DE UN PLAN DE TRABAJO</a:t>
            </a:r>
          </a:p>
        </p:txBody>
      </p:sp>
    </p:spTree>
    <p:extLst>
      <p:ext uri="{BB962C8B-B14F-4D97-AF65-F5344CB8AC3E}">
        <p14:creationId xmlns:p14="http://schemas.microsoft.com/office/powerpoint/2010/main" val="3627300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EBA595-3C91-163D-DA1F-49B0A0147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7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14287"/>
            <a:ext cx="53303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planificación del trabajo es un ciclo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1"/>
            <a:ext cx="8651090" cy="43611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4000"/>
              </a:lnSpc>
              <a:buFont typeface="Wingdings" pitchFamily="2" charset="2"/>
              <a:buChar char="§"/>
              <a:defRPr/>
            </a:pPr>
            <a:r>
              <a:rPr lang="es-ES" sz="3200" dirty="0">
                <a:latin typeface="Franklin Gothic Book" panose="020B0503020102020204"/>
              </a:rPr>
              <a:t>Todo plan de trabajo sólido debe </a:t>
            </a:r>
            <a:r>
              <a:rPr lang="es-ES" sz="3200" b="1" dirty="0">
                <a:solidFill>
                  <a:srgbClr val="0090BD"/>
                </a:solidFill>
                <a:latin typeface="Franklin Gothic Book" panose="020B0503020102020204"/>
              </a:rPr>
              <a:t>revisarse anualmente</a:t>
            </a:r>
          </a:p>
          <a:p>
            <a:pPr>
              <a:lnSpc>
                <a:spcPct val="104000"/>
              </a:lnSpc>
              <a:buFont typeface="Wingdings" pitchFamily="2" charset="2"/>
              <a:buChar char="§"/>
              <a:defRPr/>
            </a:pPr>
            <a:r>
              <a:rPr lang="es-ES" sz="3200" dirty="0">
                <a:latin typeface="Franklin Gothic Book" panose="020B0503020102020204"/>
              </a:rPr>
              <a:t>Tal revisión debería basarse en el </a:t>
            </a:r>
            <a:r>
              <a:rPr lang="es-ES" sz="3200" b="1" dirty="0">
                <a:solidFill>
                  <a:srgbClr val="0090BD"/>
                </a:solidFill>
                <a:latin typeface="Franklin Gothic Book" panose="020B0503020102020204"/>
              </a:rPr>
              <a:t>progreso y las oportunidades</a:t>
            </a:r>
            <a:r>
              <a:rPr lang="es-ES" sz="3200" dirty="0">
                <a:latin typeface="Franklin Gothic Book" panose="020B0503020102020204"/>
              </a:rPr>
              <a:t> que se hayan identificado</a:t>
            </a:r>
          </a:p>
          <a:p>
            <a:pPr>
              <a:lnSpc>
                <a:spcPct val="104000"/>
              </a:lnSpc>
              <a:buClr>
                <a:srgbClr val="002157"/>
              </a:buClr>
              <a:buFont typeface="Wingdings" pitchFamily="2" charset="2"/>
              <a:buChar char="§"/>
              <a:defRPr/>
            </a:pPr>
            <a:r>
              <a:rPr lang="es-ES" sz="3200" dirty="0">
                <a:latin typeface="Franklin Gothic Book" panose="020B0503020102020204"/>
              </a:rPr>
              <a:t>Es posible que surjan </a:t>
            </a:r>
            <a:r>
              <a:rPr lang="es-ES" sz="3200" b="1" dirty="0">
                <a:solidFill>
                  <a:srgbClr val="0090BD"/>
                </a:solidFill>
                <a:latin typeface="Franklin Gothic Book" panose="020B0503020102020204"/>
              </a:rPr>
              <a:t>nuevas prioridades</a:t>
            </a:r>
            <a:r>
              <a:rPr lang="es-ES" sz="3200" dirty="0">
                <a:latin typeface="Franklin Gothic Book" panose="020B0503020102020204"/>
              </a:rPr>
              <a:t>, temas y actores </a:t>
            </a:r>
          </a:p>
          <a:p>
            <a:pPr>
              <a:lnSpc>
                <a:spcPct val="104000"/>
              </a:lnSpc>
              <a:buFont typeface="Wingdings" pitchFamily="2" charset="2"/>
              <a:buChar char="§"/>
              <a:defRPr/>
            </a:pPr>
            <a:r>
              <a:rPr lang="es-ES" sz="3200" dirty="0">
                <a:latin typeface="Franklin Gothic Book" panose="020B0503020102020204"/>
              </a:rPr>
              <a:t>Un buen plan de trabajo se basa en </a:t>
            </a:r>
            <a:r>
              <a:rPr lang="es-ES" sz="3200" b="1" dirty="0">
                <a:solidFill>
                  <a:srgbClr val="0090BD"/>
                </a:solidFill>
                <a:latin typeface="Franklin Gothic Book" panose="020B0503020102020204"/>
              </a:rPr>
              <a:t>conversaciones abiertas y honestas </a:t>
            </a:r>
            <a:r>
              <a:rPr lang="es-ES" sz="3200" dirty="0">
                <a:latin typeface="Franklin Gothic Book" panose="020B0503020102020204"/>
              </a:rPr>
              <a:t>con las partes interesadas pertinentes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PASO 5: ELABORACIÓN DE UN NUEVO PLAN</a:t>
            </a:r>
          </a:p>
        </p:txBody>
      </p:sp>
    </p:spTree>
    <p:extLst>
      <p:ext uri="{BB962C8B-B14F-4D97-AF65-F5344CB8AC3E}">
        <p14:creationId xmlns:p14="http://schemas.microsoft.com/office/powerpoint/2010/main" val="1869099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5989-9240-F362-9BE6-12EE9D89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610030"/>
            <a:ext cx="4245277" cy="1409657"/>
          </a:xfrm>
        </p:spPr>
        <p:txBody>
          <a:bodyPr/>
          <a:lstStyle/>
          <a:p>
            <a:r>
              <a:rPr lang="es-ES" dirty="0"/>
              <a:t>Consulte nuestras guías en</a:t>
            </a:r>
            <a:br>
              <a:rPr lang="es-ES" dirty="0"/>
            </a:br>
            <a:br>
              <a:rPr lang="es-ES" dirty="0"/>
            </a:br>
            <a:r>
              <a:rPr lang="es-ES" sz="3200" dirty="0">
                <a:latin typeface="+mn-lt"/>
                <a:hlinkClick r:id="rId3"/>
              </a:rPr>
              <a:t>eiti.org/es/guias-sobre-la-implementacion-del-estandar-eiti</a:t>
            </a:r>
            <a:endParaRPr lang="es-ES" dirty="0">
              <a:latin typeface="+mn-lt"/>
              <a:hlinkClick r:id="rId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B8DAF0-289E-05A2-3247-4E9E4C6911EE}"/>
              </a:ext>
            </a:extLst>
          </p:cNvPr>
          <p:cNvGrpSpPr/>
          <p:nvPr/>
        </p:nvGrpSpPr>
        <p:grpSpPr>
          <a:xfrm>
            <a:off x="4346681" y="1600200"/>
            <a:ext cx="8708905" cy="5014927"/>
            <a:chOff x="3775180" y="1181947"/>
            <a:chExt cx="8937172" cy="51986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9D4CAC-E792-5172-A1F4-47B877E42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5180" y="1181947"/>
              <a:ext cx="8937172" cy="5198641"/>
            </a:xfrm>
            <a:prstGeom prst="rect">
              <a:avLst/>
            </a:prstGeom>
          </p:spPr>
        </p:pic>
        <p:pic>
          <p:nvPicPr>
            <p:cNvPr id="15" name="Graphic 14" descr="Cursor with solid fill">
              <a:extLst>
                <a:ext uri="{FF2B5EF4-FFF2-40B4-BE49-F238E27FC236}">
                  <a16:creationId xmlns:a16="http://schemas.microsoft.com/office/drawing/2014/main" id="{015C70F4-5A90-5B4A-A2EB-9AF3BE807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83179" y="1465615"/>
              <a:ext cx="914400" cy="9144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D87F79-E2D2-5020-D78A-4F6765C52D80}"/>
                </a:ext>
              </a:extLst>
            </p:cNvPr>
            <p:cNvSpPr/>
            <p:nvPr/>
          </p:nvSpPr>
          <p:spPr>
            <a:xfrm>
              <a:off x="7790407" y="1530672"/>
              <a:ext cx="287395" cy="18247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98691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A5F6-31D9-0F46-D594-CBC6C5E4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236" y="2830745"/>
            <a:ext cx="5008759" cy="1196510"/>
          </a:xfrm>
        </p:spPr>
        <p:txBody>
          <a:bodyPr/>
          <a:lstStyle/>
          <a:p>
            <a:r>
              <a:rPr lang="es-ES" sz="5400" dirty="0"/>
              <a:t>¿Alguna pregunta?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78783-C597-B19B-8846-71BF15733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6155"/>
            <a:ext cx="4913764" cy="43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21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ACA09-AF16-AC40-89B1-D389F8A11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¡Gracias!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6EC50-5FE3-A04B-AA6D-D0943ED21E59}"/>
              </a:ext>
            </a:extLst>
          </p:cNvPr>
          <p:cNvSpPr txBox="1"/>
          <p:nvPr/>
        </p:nvSpPr>
        <p:spPr>
          <a:xfrm>
            <a:off x="4646097" y="5320482"/>
            <a:ext cx="6902468" cy="8248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endParaRPr lang="en-GB" sz="1400" b="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i="0" baseline="0" dirty="0">
                <a:solidFill>
                  <a:srgbClr val="FFFFFF"/>
                </a:solidFill>
                <a:latin typeface="Franklin Gothic Demi" panose="020B0603020102020204" pitchFamily="34" charset="0"/>
                <a:ea typeface="ＭＳ Ｐゴシック" charset="0"/>
                <a:cs typeface="ＭＳ Ｐゴシック" charset="0"/>
              </a:rPr>
              <a:t>CORREO ELECTRÓNICO:</a:t>
            </a:r>
            <a:r>
              <a:rPr lang="es-ES" sz="1400" b="1" i="0" dirty="0">
                <a:solidFill>
                  <a:srgbClr val="FFFFFF"/>
                </a:solidFill>
                <a:latin typeface="Franklin Gothic Demi" panose="020B06030201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s-ES" sz="14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 </a:t>
            </a:r>
            <a:r>
              <a:rPr lang="es-ES" sz="1100" b="1" i="0" baseline="0" dirty="0">
                <a:solidFill>
                  <a:srgbClr val="FFFFFF"/>
                </a:solidFill>
                <a:latin typeface="Franklin Gothic Demi" panose="020B0603020102020204" pitchFamily="34" charset="0"/>
                <a:ea typeface="ＭＳ Ｐゴシック" charset="0"/>
                <a:cs typeface="ＭＳ Ｐゴシック" charset="0"/>
              </a:rPr>
              <a:t>TELÉFONO</a:t>
            </a:r>
            <a:r>
              <a:rPr kumimoji="0" lang="es-ES" sz="14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: 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i="0" baseline="0" dirty="0">
                <a:solidFill>
                  <a:srgbClr val="FFFFFF"/>
                </a:solidFill>
                <a:latin typeface="Franklin Gothic Demi" panose="020B0603020102020204" pitchFamily="34" charset="0"/>
                <a:ea typeface="ＭＳ Ｐゴシック" charset="0"/>
                <a:cs typeface="ＭＳ Ｐゴシック" charset="0"/>
              </a:rPr>
              <a:t>DIRECCIÓN:</a:t>
            </a:r>
            <a:r>
              <a:rPr lang="es-ES" sz="1400" b="1" i="0" dirty="0">
                <a:solidFill>
                  <a:srgbClr val="FFFFFF"/>
                </a:solidFill>
                <a:latin typeface="Franklin Gothic Demi" panose="020B06030201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s-ES" sz="14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Secretariado Internacional EITI, Rådhusgata 26, 0151 Oslo, Noruega</a:t>
            </a:r>
          </a:p>
        </p:txBody>
      </p:sp>
    </p:spTree>
    <p:extLst>
      <p:ext uri="{BB962C8B-B14F-4D97-AF65-F5344CB8AC3E}">
        <p14:creationId xmlns:p14="http://schemas.microsoft.com/office/powerpoint/2010/main" val="321043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Franklin Gothic Medium" panose="020B0603020102020204" pitchFamily="34" charset="0"/>
              </a:rPr>
              <a:t>REQUISITO 1.5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3B0DE0-3183-D89E-F115-39462336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448326"/>
            <a:ext cx="5660016" cy="3979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El Estándar </a:t>
            </a:r>
            <a:r>
              <a:rPr lang="es-ES"/>
              <a:t>EITI</a:t>
            </a:r>
            <a:r>
              <a:rPr lang="es-ES" dirty="0"/>
              <a:t> 2023:</a:t>
            </a:r>
          </a:p>
          <a:p>
            <a:r>
              <a:rPr lang="es-ES" dirty="0"/>
              <a:t>Refuerza el vínculo entre la </a:t>
            </a:r>
            <a:r>
              <a:rPr lang="es-ES" b="1" dirty="0">
                <a:solidFill>
                  <a:srgbClr val="0090BD"/>
                </a:solidFill>
              </a:rPr>
              <a:t>planificación del trabajo</a:t>
            </a:r>
            <a:r>
              <a:rPr lang="es-ES" dirty="0"/>
              <a:t>, el</a:t>
            </a:r>
            <a:r>
              <a:rPr lang="es-ES" b="1" dirty="0">
                <a:solidFill>
                  <a:srgbClr val="0090BD"/>
                </a:solidFill>
              </a:rPr>
              <a:t> seguimiento</a:t>
            </a:r>
            <a:r>
              <a:rPr lang="es-ES" dirty="0"/>
              <a:t> y el </a:t>
            </a:r>
            <a:r>
              <a:rPr lang="es-ES" b="1" dirty="0">
                <a:solidFill>
                  <a:srgbClr val="0090BD"/>
                </a:solidFill>
              </a:rPr>
              <a:t>ciclo de presentación de informes</a:t>
            </a:r>
            <a:r>
              <a:rPr lang="es-ES" dirty="0"/>
              <a:t> </a:t>
            </a:r>
          </a:p>
          <a:p>
            <a:r>
              <a:rPr lang="es-ES" dirty="0"/>
              <a:t>Ayuda a focalizar las actividades para lograr </a:t>
            </a:r>
            <a:r>
              <a:rPr lang="es-ES" b="1" dirty="0">
                <a:solidFill>
                  <a:srgbClr val="0090BD"/>
                </a:solidFill>
              </a:rPr>
              <a:t>resultados e impacto</a:t>
            </a:r>
          </a:p>
          <a:p>
            <a:r>
              <a:rPr lang="es-ES" dirty="0"/>
              <a:t>Fusiona los Req. 1.5 y 7.4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C4F712B-0E40-A613-D4D7-49FEADD4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311543"/>
            <a:ext cx="5660017" cy="671660"/>
          </a:xfrm>
        </p:spPr>
        <p:txBody>
          <a:bodyPr/>
          <a:lstStyle/>
          <a:p>
            <a:r>
              <a:rPr lang="es-ES" dirty="0"/>
              <a:t>¿Qué cambió?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7AF9E1-1A20-CBAE-7D05-77DD48DD44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89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A0D7591-F6AE-B635-9180-1BA405B37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362" y="59960"/>
            <a:ext cx="8559637" cy="6798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12EFC-6179-03CC-CAED-29CA4D4F52C3}"/>
              </a:ext>
            </a:extLst>
          </p:cNvPr>
          <p:cNvSpPr txBox="1"/>
          <p:nvPr/>
        </p:nvSpPr>
        <p:spPr>
          <a:xfrm>
            <a:off x="530063" y="2053078"/>
            <a:ext cx="300116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s-ES" sz="32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Establecer un </a:t>
            </a:r>
            <a:br>
              <a:rPr lang="es-ES" sz="32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</a:br>
            <a:r>
              <a:rPr lang="es-ES" sz="32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plan de trabajo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800" dirty="0">
                <a:solidFill>
                  <a:schemeClr val="tx2"/>
                </a:solidFill>
              </a:rPr>
              <a:t>Definir objetivos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800" dirty="0">
                <a:solidFill>
                  <a:schemeClr val="tx2"/>
                </a:solidFill>
              </a:rPr>
              <a:t>Planificar actividades para cumplir los objetivos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D549C-F68B-F7C3-B74A-2CF4833FE03B}"/>
              </a:ext>
            </a:extLst>
          </p:cNvPr>
          <p:cNvSpPr txBox="1"/>
          <p:nvPr/>
        </p:nvSpPr>
        <p:spPr>
          <a:xfrm>
            <a:off x="7935544" y="1768384"/>
            <a:ext cx="42564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s-ES" sz="32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Evaluar si se cumplieron los objetivos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800" dirty="0">
                <a:solidFill>
                  <a:schemeClr val="tx2"/>
                </a:solidFill>
              </a:rPr>
              <a:t>¿Han cambiado las prioridades?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800" dirty="0">
                <a:solidFill>
                  <a:schemeClr val="tx2"/>
                </a:solidFill>
              </a:rPr>
              <a:t>Lecciones, éxitos y desafíos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800" dirty="0">
                <a:solidFill>
                  <a:schemeClr val="tx2"/>
                </a:solidFill>
              </a:rPr>
              <a:t>Incorporación al próximo plan de trabajo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87BBC1-60E4-1C9C-F715-0F9DEA547064}"/>
              </a:ext>
            </a:extLst>
          </p:cNvPr>
          <p:cNvCxnSpPr>
            <a:cxnSpLocks/>
          </p:cNvCxnSpPr>
          <p:nvPr/>
        </p:nvCxnSpPr>
        <p:spPr>
          <a:xfrm>
            <a:off x="631200" y="3263677"/>
            <a:ext cx="36697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7013702-A1C1-0320-E156-367A68F0102C}"/>
              </a:ext>
            </a:extLst>
          </p:cNvPr>
          <p:cNvSpPr/>
          <p:nvPr/>
        </p:nvSpPr>
        <p:spPr>
          <a:xfrm>
            <a:off x="3953856" y="2928130"/>
            <a:ext cx="694244" cy="6942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EF1DD4-EC2A-99F0-07B4-C7949187E309}"/>
              </a:ext>
            </a:extLst>
          </p:cNvPr>
          <p:cNvCxnSpPr>
            <a:cxnSpLocks/>
          </p:cNvCxnSpPr>
          <p:nvPr/>
        </p:nvCxnSpPr>
        <p:spPr>
          <a:xfrm>
            <a:off x="7480191" y="3263677"/>
            <a:ext cx="410520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1F43C53-22BA-55AE-B3F0-DBE1E12A4010}"/>
              </a:ext>
            </a:extLst>
          </p:cNvPr>
          <p:cNvSpPr/>
          <p:nvPr/>
        </p:nvSpPr>
        <p:spPr>
          <a:xfrm>
            <a:off x="7122171" y="2928130"/>
            <a:ext cx="694244" cy="6942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1BAE940-EAAE-2AF5-4707-182D312EB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084" y="3013137"/>
            <a:ext cx="524127" cy="5241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E6D58E-A464-0E2B-B896-5D6E95D25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300" y="3036309"/>
            <a:ext cx="457462" cy="4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3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D3BE45-D3C0-431A-0310-BDB9F3BD0FEE}"/>
              </a:ext>
            </a:extLst>
          </p:cNvPr>
          <p:cNvCxnSpPr>
            <a:cxnSpLocks/>
          </p:cNvCxnSpPr>
          <p:nvPr/>
        </p:nvCxnSpPr>
        <p:spPr>
          <a:xfrm>
            <a:off x="733228" y="3191621"/>
            <a:ext cx="1589058" cy="152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D31861-01EE-5390-F95E-458F37874732}"/>
              </a:ext>
            </a:extLst>
          </p:cNvPr>
          <p:cNvSpPr txBox="1"/>
          <p:nvPr/>
        </p:nvSpPr>
        <p:spPr>
          <a:xfrm>
            <a:off x="642812" y="2754005"/>
            <a:ext cx="507116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>
                <a:solidFill>
                  <a:srgbClr val="002157"/>
                </a:solidFill>
              </a:rPr>
              <a:t>Se requiere que el grupo multipartícipe </a:t>
            </a:r>
            <a:r>
              <a:rPr lang="es-ES" sz="2600" b="1" dirty="0">
                <a:solidFill>
                  <a:srgbClr val="0090BD"/>
                </a:solidFill>
              </a:rPr>
              <a:t>mantenga un plan de trabajo</a:t>
            </a:r>
            <a:r>
              <a:rPr lang="es-ES" sz="2600" dirty="0">
                <a:solidFill>
                  <a:srgbClr val="002157"/>
                </a:solidFill>
              </a:rPr>
              <a:t> para la implementación que aborde los temas más relevantes para la gobernanza de los recursos naturales </a:t>
            </a:r>
            <a:r>
              <a:rPr lang="es-ES" sz="2600" b="1" dirty="0">
                <a:solidFill>
                  <a:srgbClr val="0090BF"/>
                </a:solidFill>
              </a:rPr>
              <a:t>en consonancia con las prioridades nacionales</a:t>
            </a:r>
            <a:r>
              <a:rPr lang="es-ES" sz="2600" dirty="0">
                <a:solidFill>
                  <a:srgbClr val="002157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Franklin Gothic Medium" panose="020B0603020102020204" pitchFamily="34" charset="0"/>
              </a:rPr>
              <a:t>REQUISITO 1.5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3AD084-9DF9-581C-428F-9DE5C5E9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es-ES" dirty="0"/>
              <a:t>Requisito 1.5(a)</a:t>
            </a:r>
            <a:br>
              <a:rPr lang="es-ES" dirty="0"/>
            </a:br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69247-A042-DC50-8DCD-BC04DD5971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89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1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A9BB6-2592-6189-8922-FAD5AA72E0C9}"/>
              </a:ext>
            </a:extLst>
          </p:cNvPr>
          <p:cNvSpPr/>
          <p:nvPr/>
        </p:nvSpPr>
        <p:spPr>
          <a:xfrm rot="2700000">
            <a:off x="1641296" y="5298142"/>
            <a:ext cx="668198" cy="668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00DEA-A0C2-11F8-A160-3EE44ADC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plan de trabajo debe incluir: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869041-6069-7AF8-9120-398EAD930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43152" y="2106565"/>
            <a:ext cx="1464486" cy="1464486"/>
          </a:xfrm>
          <a:prstGeom prst="rect">
            <a:avLst/>
          </a:prstGeom>
        </p:spPr>
      </p:pic>
      <p:pic>
        <p:nvPicPr>
          <p:cNvPr id="19" name="Picture 18" descr="A blue line drawing of a calculator and a paper&#10;&#10;Description automatically generated">
            <a:extLst>
              <a:ext uri="{FF2B5EF4-FFF2-40B4-BE49-F238E27FC236}">
                <a16:creationId xmlns:a16="http://schemas.microsoft.com/office/drawing/2014/main" id="{FA105FFD-DFC5-2293-9CAA-5C39B68768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706" y="2041673"/>
            <a:ext cx="1618691" cy="16186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E9522C-A518-7C88-27BE-170C2122C3D3}"/>
              </a:ext>
            </a:extLst>
          </p:cNvPr>
          <p:cNvSpPr txBox="1"/>
          <p:nvPr/>
        </p:nvSpPr>
        <p:spPr>
          <a:xfrm>
            <a:off x="531815" y="3765238"/>
            <a:ext cx="293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157"/>
                </a:solidFill>
              </a:rPr>
              <a:t>Objetivos que reflejen las prioridades nacionales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2E1676-F10C-789C-28DB-50DA88FBF9EB}"/>
              </a:ext>
            </a:extLst>
          </p:cNvPr>
          <p:cNvSpPr txBox="1"/>
          <p:nvPr/>
        </p:nvSpPr>
        <p:spPr>
          <a:xfrm>
            <a:off x="3328602" y="3765238"/>
            <a:ext cx="293914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Actividades medibles</a:t>
            </a:r>
            <a:br>
              <a:rPr lang="es-ES" sz="2400" b="1" dirty="0">
                <a:solidFill>
                  <a:schemeClr val="bg1"/>
                </a:solidFill>
              </a:rPr>
            </a:br>
            <a:r>
              <a:rPr lang="es-ES" sz="2400" b="1" dirty="0">
                <a:solidFill>
                  <a:schemeClr val="bg1"/>
                </a:solidFill>
              </a:rPr>
              <a:t>y con plazos específicos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965F3-FEEB-22F9-A80D-E150C4527801}"/>
              </a:ext>
            </a:extLst>
          </p:cNvPr>
          <p:cNvSpPr txBox="1"/>
          <p:nvPr/>
        </p:nvSpPr>
        <p:spPr>
          <a:xfrm>
            <a:off x="6166495" y="3765238"/>
            <a:ext cx="293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0BF"/>
                </a:solidFill>
              </a:rPr>
              <a:t>Justificación de </a:t>
            </a:r>
            <a:br>
              <a:rPr lang="es-ES" sz="2400" b="1" dirty="0">
                <a:solidFill>
                  <a:srgbClr val="0090BF"/>
                </a:solidFill>
              </a:rPr>
            </a:br>
            <a:r>
              <a:rPr lang="es-ES" sz="2400" b="1" dirty="0">
                <a:solidFill>
                  <a:srgbClr val="0090BF"/>
                </a:solidFill>
              </a:rPr>
              <a:t>los Requisitos </a:t>
            </a:r>
            <a:r>
              <a:rPr lang="es-ES" sz="2400" b="1">
                <a:solidFill>
                  <a:srgbClr val="0090BF"/>
                </a:solidFill>
              </a:rPr>
              <a:t>EITI</a:t>
            </a:r>
            <a:br>
              <a:rPr lang="es-ES" sz="2400" b="1" dirty="0">
                <a:solidFill>
                  <a:srgbClr val="0090BF"/>
                </a:solidFill>
              </a:rPr>
            </a:br>
            <a:r>
              <a:rPr lang="es-ES" sz="2400" b="1" dirty="0">
                <a:solidFill>
                  <a:srgbClr val="0090BF"/>
                </a:solidFill>
              </a:rPr>
              <a:t>prioritarios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D22F87-397E-3717-D966-163A1E4DFB5B}"/>
              </a:ext>
            </a:extLst>
          </p:cNvPr>
          <p:cNvSpPr txBox="1"/>
          <p:nvPr/>
        </p:nvSpPr>
        <p:spPr>
          <a:xfrm>
            <a:off x="9113468" y="3765238"/>
            <a:ext cx="251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C3F0"/>
                </a:solidFill>
              </a:rPr>
              <a:t>Presupuesto con una estimación total de costos</a:t>
            </a:r>
          </a:p>
        </p:txBody>
      </p:sp>
      <p:sp>
        <p:nvSpPr>
          <p:cNvPr id="26" name="Process 25">
            <a:extLst>
              <a:ext uri="{FF2B5EF4-FFF2-40B4-BE49-F238E27FC236}">
                <a16:creationId xmlns:a16="http://schemas.microsoft.com/office/drawing/2014/main" id="{5D32F410-F247-3E9E-E767-A7246B97514B}"/>
              </a:ext>
            </a:extLst>
          </p:cNvPr>
          <p:cNvSpPr/>
          <p:nvPr/>
        </p:nvSpPr>
        <p:spPr>
          <a:xfrm>
            <a:off x="980800" y="5506510"/>
            <a:ext cx="10366469" cy="83099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s-ES" sz="1800" i="1" dirty="0">
                <a:solidFill>
                  <a:srgbClr val="002157"/>
                </a:solidFill>
              </a:rPr>
              <a:t>Corrupción, transición energética, equidad de género, recaudación de ingresos, minería artesanal y de pequeña escala, etc.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15A8663-616C-EDB9-60B8-2B04D872F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04463" y="2106565"/>
            <a:ext cx="1187421" cy="146448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D849485-8880-C8FB-7F44-1A774D68D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28455" y="2245097"/>
            <a:ext cx="1187421" cy="11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D60E29-E4EA-7FC1-1F8A-D5175BCA1444}"/>
              </a:ext>
            </a:extLst>
          </p:cNvPr>
          <p:cNvCxnSpPr>
            <a:cxnSpLocks/>
          </p:cNvCxnSpPr>
          <p:nvPr/>
        </p:nvCxnSpPr>
        <p:spPr>
          <a:xfrm>
            <a:off x="741676" y="3163904"/>
            <a:ext cx="1566095" cy="21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F9D630-5ABC-837D-2CE6-B3CF5DA52822}"/>
              </a:ext>
            </a:extLst>
          </p:cNvPr>
          <p:cNvSpPr txBox="1"/>
          <p:nvPr/>
        </p:nvSpPr>
        <p:spPr>
          <a:xfrm>
            <a:off x="642812" y="2754005"/>
            <a:ext cx="515946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>
                <a:solidFill>
                  <a:srgbClr val="002157"/>
                </a:solidFill>
              </a:rPr>
              <a:t>Se requiere que el grupo multipartícipe lleve a cabo una </a:t>
            </a:r>
            <a:r>
              <a:rPr lang="es-ES" sz="2600" b="1" dirty="0">
                <a:solidFill>
                  <a:srgbClr val="0090BF"/>
                </a:solidFill>
              </a:rPr>
              <a:t>revisión anual del progreso</a:t>
            </a:r>
            <a:r>
              <a:rPr lang="es-ES" sz="2600" dirty="0">
                <a:solidFill>
                  <a:srgbClr val="002157"/>
                </a:solidFill>
              </a:rPr>
              <a:t> del plan de trabajo, que debería </a:t>
            </a:r>
            <a:r>
              <a:rPr lang="es-ES" sz="2600" b="1" dirty="0">
                <a:solidFill>
                  <a:srgbClr val="0090BF"/>
                </a:solidFill>
              </a:rPr>
              <a:t>ser la base del siguiente plan de trabajo</a:t>
            </a:r>
            <a:r>
              <a:rPr lang="es-ES" sz="2600" dirty="0">
                <a:solidFill>
                  <a:srgbClr val="002157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Franklin Gothic Medium" panose="020B0603020102020204" pitchFamily="34" charset="0"/>
              </a:rPr>
              <a:t>REQUISITO 1.5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3AD084-9DF9-581C-428F-9DE5C5E9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es-ES" dirty="0"/>
              <a:t>Requisito 1.5(b)</a:t>
            </a:r>
            <a:br>
              <a:rPr lang="es-ES" dirty="0"/>
            </a:br>
            <a:endParaRPr lang="es-E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5A5AF-42E5-66AF-8397-6C264B4D2FBD}"/>
              </a:ext>
            </a:extLst>
          </p:cNvPr>
          <p:cNvSpPr txBox="1"/>
          <p:nvPr/>
        </p:nvSpPr>
        <p:spPr>
          <a:xfrm>
            <a:off x="642812" y="5124094"/>
            <a:ext cx="507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5"/>
                </a:solidFill>
              </a:rPr>
              <a:t>Antes era parte del Req. 7.4, ahora se fusionó con el Req. 1.5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A9AF8-C3FA-7FDF-7F4C-1475D076C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89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8000"/>
      </p:ext>
    </p:extLst>
  </p:cSld>
  <p:clrMapOvr>
    <a:masterClrMapping/>
  </p:clrMapOvr>
</p:sld>
</file>

<file path=ppt/theme/theme1.xml><?xml version="1.0" encoding="utf-8"?>
<a:theme xmlns:a="http://schemas.openxmlformats.org/drawingml/2006/main" name="EITItheme1">
  <a:themeElements>
    <a:clrScheme name="Custom 1">
      <a:dk1>
        <a:srgbClr val="000100"/>
      </a:dk1>
      <a:lt1>
        <a:srgbClr val="165B89"/>
      </a:lt1>
      <a:dk2>
        <a:srgbClr val="122954"/>
      </a:dk2>
      <a:lt2>
        <a:srgbClr val="15C2EE"/>
      </a:lt2>
      <a:accent1>
        <a:srgbClr val="1CC0EE"/>
      </a:accent1>
      <a:accent2>
        <a:srgbClr val="6C5239"/>
      </a:accent2>
      <a:accent3>
        <a:srgbClr val="2C8536"/>
      </a:accent3>
      <a:accent4>
        <a:srgbClr val="F5A60A"/>
      </a:accent4>
      <a:accent5>
        <a:srgbClr val="D24329"/>
      </a:accent5>
      <a:accent6>
        <a:srgbClr val="78325C"/>
      </a:accent6>
      <a:hlink>
        <a:srgbClr val="1AC2ED"/>
      </a:hlink>
      <a:folHlink>
        <a:srgbClr val="12295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22F89D2-8C55-8B4B-88BB-245ADC139331}" vid="{7C9ED5B2-BBF2-DF45-8D59-C876243C5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B3B790D4CD34F81FC0BEB718ECEB9" ma:contentTypeVersion="16" ma:contentTypeDescription="Create a new document." ma:contentTypeScope="" ma:versionID="2b3c60c549791b94e1de36215c3a607c">
  <xsd:schema xmlns:xsd="http://www.w3.org/2001/XMLSchema" xmlns:xs="http://www.w3.org/2001/XMLSchema" xmlns:p="http://schemas.microsoft.com/office/2006/metadata/properties" xmlns:ns2="d9eb0d81-beec-4074-bc6f-8be11319408c" xmlns:ns3="ec4d7596-7f32-41a8-9a95-4275d9a1ea6b" targetNamespace="http://schemas.microsoft.com/office/2006/metadata/properties" ma:root="true" ma:fieldsID="d2eef05631ed337cff00ecc2bca7ad97" ns2:_="" ns3:_="">
    <xsd:import namespace="d9eb0d81-beec-4074-bc6f-8be11319408c"/>
    <xsd:import namespace="ec4d7596-7f32-41a8-9a95-4275d9a1ea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b0d81-beec-4074-bc6f-8be113194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b58f297-623d-4bc9-82bf-53ab639f85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d7596-7f32-41a8-9a95-4275d9a1e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52dc68c-65b9-457f-ba02-173d769ec880}" ma:internalName="TaxCatchAll" ma:showField="CatchAllData" ma:web="ec4d7596-7f32-41a8-9a95-4275d9a1ea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4d7596-7f32-41a8-9a95-4275d9a1ea6b" xsi:nil="true"/>
    <lcf76f155ced4ddcb4097134ff3c332f xmlns="d9eb0d81-beec-4074-bc6f-8be11319408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54BF6E-FB17-4298-9FA5-FD88F3F23E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b0d81-beec-4074-bc6f-8be11319408c"/>
    <ds:schemaRef ds:uri="ec4d7596-7f32-41a8-9a95-4275d9a1e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B9246-1D15-49BF-90DE-50031989DE62}">
  <ds:schemaRefs>
    <ds:schemaRef ds:uri="ec4d7596-7f32-41a8-9a95-4275d9a1ea6b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d9eb0d81-beec-4074-bc6f-8be11319408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BC80A8-A295-46CA-AF22-82C68DB359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EITItheme1</Template>
  <TotalTime>78</TotalTime>
  <Words>1895</Words>
  <Application>Microsoft Macintosh PowerPoint</Application>
  <PresentationFormat>Widescreen</PresentationFormat>
  <Paragraphs>267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EITItheme1</vt:lpstr>
      <vt:lpstr>PowerPoint Presentation</vt:lpstr>
      <vt:lpstr>¿Por qué es importante la planificación y el seguimiento del trabajo?</vt:lpstr>
      <vt:lpstr>¿Por qué es importante la planificación y el seguimiento del trabajo?</vt:lpstr>
      <vt:lpstr>PowerPoint Presentation</vt:lpstr>
      <vt:lpstr>¿Qué cambió?</vt:lpstr>
      <vt:lpstr>PowerPoint Presentation</vt:lpstr>
      <vt:lpstr>Requisito 1.5(a) </vt:lpstr>
      <vt:lpstr>El plan de trabajo debe incluir:</vt:lpstr>
      <vt:lpstr>Requisito 1.5(b) </vt:lpstr>
      <vt:lpstr>La revisión anual del progreso debe incluir:</vt:lpstr>
      <vt:lpstr>Requisito 1.5(c) </vt:lpstr>
      <vt:lpstr>También se alienta a los GMP a:</vt:lpstr>
      <vt:lpstr>PowerPoint Presentation</vt:lpstr>
      <vt:lpstr>Vincular el EITI con las prioridades nacionales</vt:lpstr>
      <vt:lpstr>Enfoque basado en cinco pasos</vt:lpstr>
      <vt:lpstr>PowerPoint Presentation</vt:lpstr>
      <vt:lpstr>Preguntas clave</vt:lpstr>
      <vt:lpstr>PowerPoint Presentation</vt:lpstr>
      <vt:lpstr>Requisito 1.5(a) </vt:lpstr>
      <vt:lpstr>Preguntas clave</vt:lpstr>
      <vt:lpstr>PowerPoint Presentation</vt:lpstr>
      <vt:lpstr>PowerPoint Presentation</vt:lpstr>
      <vt:lpstr>PowerPoint Presentation</vt:lpstr>
      <vt:lpstr>PowerPoint Presentation</vt:lpstr>
      <vt:lpstr>Preguntas clave</vt:lpstr>
      <vt:lpstr>Establecer objetivos “SMART”</vt:lpstr>
      <vt:lpstr>Requisito 1.5(a) </vt:lpstr>
      <vt:lpstr>Tener en cuenta el ciclo de divulgación anual</vt:lpstr>
      <vt:lpstr>PowerPoint Presentation</vt:lpstr>
      <vt:lpstr>PowerPoint Presentation</vt:lpstr>
      <vt:lpstr>PowerPoint Presentation</vt:lpstr>
      <vt:lpstr>PowerPoint Presentation</vt:lpstr>
      <vt:lpstr>Preguntas clave</vt:lpstr>
      <vt:lpstr>Requisito 1.5(b) </vt:lpstr>
      <vt:lpstr>Revisión anual del progreso del plan de trabajo</vt:lpstr>
      <vt:lpstr>Presupuesto e informe de gastos</vt:lpstr>
      <vt:lpstr>PowerPoint Presentation</vt:lpstr>
      <vt:lpstr>PowerPoint Presentation</vt:lpstr>
      <vt:lpstr>PowerPoint Presentation</vt:lpstr>
      <vt:lpstr>PowerPoint Presentation</vt:lpstr>
      <vt:lpstr>La planificación del trabajo es un ciclo</vt:lpstr>
      <vt:lpstr>Consulte nuestras guías en  eiti.org/es/guias-sobre-la-implementacion-del-estandar-eiti</vt:lpstr>
      <vt:lpstr>¿Alguna pregunta?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Leila Pilliard</dc:creator>
  <cp:keywords/>
  <dc:description/>
  <cp:lastModifiedBy>Leila Pilliard</cp:lastModifiedBy>
  <cp:revision>27</cp:revision>
  <cp:lastPrinted>2023-06-23T10:13:05Z</cp:lastPrinted>
  <dcterms:created xsi:type="dcterms:W3CDTF">2020-01-10T14:54:35Z</dcterms:created>
  <dcterms:modified xsi:type="dcterms:W3CDTF">2024-05-28T15:11:38Z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0x010100F6BB3B790D4CD34F81FC0BEB718ECEB9</vt:lpwstr>
  </property>
  <property fmtid="{D5CDD505-2E9C-101B-9397-08002B2CF9AE}" pid="3" name="MediaServiceImageTags">
    <vt:lpwstr/>
  </property>
</Properties>
</file>